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4" r:id="rId3"/>
    <p:sldMasterId id="2147483707" r:id="rId4"/>
    <p:sldMasterId id="2147483720" r:id="rId5"/>
    <p:sldMasterId id="2147483740" r:id="rId6"/>
  </p:sldMasterIdLst>
  <p:notesMasterIdLst>
    <p:notesMasterId r:id="rId51"/>
  </p:notesMasterIdLst>
  <p:sldIdLst>
    <p:sldId id="25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6" d="100"/>
          <a:sy n="96"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2DD001-032A-4366-874D-3D22CA683019}"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1D427A-C131-4C8F-8286-E0B00198FB8B}" type="slidenum">
              <a:rPr lang="en-US" smtClean="0"/>
              <a:t>‹#›</a:t>
            </a:fld>
            <a:endParaRPr lang="en-US"/>
          </a:p>
        </p:txBody>
      </p:sp>
    </p:spTree>
    <p:extLst>
      <p:ext uri="{BB962C8B-B14F-4D97-AF65-F5344CB8AC3E}">
        <p14:creationId xmlns:p14="http://schemas.microsoft.com/office/powerpoint/2010/main" val="251360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659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713232" rtl="0" eaLnBrk="1" fontAlgn="auto" latinLnBrk="0" hangingPunct="1">
              <a:lnSpc>
                <a:spcPct val="100000"/>
              </a:lnSpc>
              <a:spcBef>
                <a:spcPts val="0"/>
              </a:spcBef>
              <a:spcAft>
                <a:spcPts val="0"/>
              </a:spcAft>
              <a:buClrTx/>
              <a:buSzTx/>
              <a:buFontTx/>
              <a:buNone/>
              <a:tabLst/>
              <a:defRPr/>
            </a:pPr>
            <a:fld id="{D02DE9C1-8D6E-40B4-B415-1021305165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71323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453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308F2C3-CD5A-5844-B2C8-B76CA1EF16E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a:xfrm>
            <a:off x="0" y="8685213"/>
            <a:ext cx="2971800" cy="45720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2</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0874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A6CE430-C9CF-40CB-BE62-CA4201213FF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181505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634991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69668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8585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5292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0354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4841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0797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23648801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39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096975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40175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865984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483"/>
            <a:ext cx="10515600" cy="919481"/>
          </a:xfrm>
        </p:spPr>
        <p:txBody>
          <a:bodyPr anchor="b">
            <a:normAutofit/>
          </a:bodyPr>
          <a:lstStyle>
            <a:lvl1pPr algn="l">
              <a:defRPr sz="4320"/>
            </a:lvl1pPr>
          </a:lstStyle>
          <a:p>
            <a:r>
              <a:rPr lang="en-US"/>
              <a:t>Click to edit Master title style</a:t>
            </a:r>
            <a:endParaRPr lang="en-US" dirty="0"/>
          </a:p>
        </p:txBody>
      </p:sp>
      <p:sp>
        <p:nvSpPr>
          <p:cNvPr id="3" name="Subtitle 2"/>
          <p:cNvSpPr>
            <a:spLocks noGrp="1"/>
          </p:cNvSpPr>
          <p:nvPr>
            <p:ph type="subTitle" idx="1"/>
          </p:nvPr>
        </p:nvSpPr>
        <p:spPr>
          <a:xfrm>
            <a:off x="838200" y="3602039"/>
            <a:ext cx="10515600" cy="939223"/>
          </a:xfrm>
        </p:spPr>
        <p:txBody>
          <a:bodyPr>
            <a:normAutofit/>
          </a:bodyPr>
          <a:lstStyle>
            <a:lvl1pPr marL="0" indent="0" algn="l">
              <a:buNone/>
              <a:defRPr sz="240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9" name="Rectangle 8"/>
          <p:cNvSpPr/>
          <p:nvPr/>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 name="Rectangle 9"/>
          <p:cNvSpPr/>
          <p:nvPr/>
        </p:nvSpPr>
        <p:spPr>
          <a:xfrm>
            <a:off x="786384" y="6188660"/>
            <a:ext cx="2286000" cy="460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8" name="Picture 7"/>
          <p:cNvPicPr>
            <a:picLocks noChangeAspect="1"/>
          </p:cNvPicPr>
          <p:nvPr userDrawn="1"/>
        </p:nvPicPr>
        <p:blipFill>
          <a:blip r:embed="rId2"/>
          <a:stretch>
            <a:fillRect/>
          </a:stretch>
        </p:blipFill>
        <p:spPr>
          <a:xfrm>
            <a:off x="838201" y="2044656"/>
            <a:ext cx="931601" cy="436070"/>
          </a:xfrm>
          <a:prstGeom prst="rect">
            <a:avLst/>
          </a:prstGeom>
        </p:spPr>
      </p:pic>
    </p:spTree>
    <p:extLst>
      <p:ext uri="{BB962C8B-B14F-4D97-AF65-F5344CB8AC3E}">
        <p14:creationId xmlns:p14="http://schemas.microsoft.com/office/powerpoint/2010/main" val="13325851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E5E5E"/>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400"/>
            </a:lvl1pPr>
            <a:lvl2pPr>
              <a:lnSpc>
                <a:spcPct val="125000"/>
              </a:lnSpc>
              <a:defRPr sz="2160"/>
            </a:lvl2pPr>
            <a:lvl3pPr>
              <a:lnSpc>
                <a:spcPct val="125000"/>
              </a:lnSpc>
              <a:defRPr sz="1680"/>
            </a:lvl3pPr>
            <a:lvl4pPr>
              <a:lnSpc>
                <a:spcPct val="125000"/>
              </a:lnSpc>
              <a:defRPr sz="1440"/>
            </a:lvl4pPr>
            <a:lvl5pPr>
              <a:lnSpc>
                <a:spcPct val="125000"/>
              </a:lnSpc>
              <a:defRPr sz="14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038600" y="6283201"/>
            <a:ext cx="4114800" cy="365125"/>
          </a:xfrm>
        </p:spPr>
        <p:txBody>
          <a:bodyPr/>
          <a:lstStyle/>
          <a:p>
            <a:endParaRPr lang="en-US"/>
          </a:p>
        </p:txBody>
      </p:sp>
      <p:sp>
        <p:nvSpPr>
          <p:cNvPr id="6" name="Slide Number Placeholder 5"/>
          <p:cNvSpPr>
            <a:spLocks noGrp="1"/>
          </p:cNvSpPr>
          <p:nvPr>
            <p:ph type="sldNum" sz="quarter" idx="12"/>
          </p:nvPr>
        </p:nvSpPr>
        <p:spPr>
          <a:xfrm>
            <a:off x="8610600" y="6283201"/>
            <a:ext cx="2743200" cy="365125"/>
          </a:xfrm>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531339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831851" y="2370126"/>
            <a:ext cx="10515600" cy="1097281"/>
          </a:xfrm>
        </p:spPr>
        <p:txBody>
          <a:bodyPr anchor="b">
            <a:normAutofit/>
          </a:bodyPr>
          <a:lstStyle>
            <a:lvl1pPr>
              <a:lnSpc>
                <a:spcPct val="125000"/>
              </a:lnSpc>
              <a:defRPr sz="2400" b="0" i="0">
                <a:solidFill>
                  <a:schemeClr val="bg2">
                    <a:lumMod val="50000"/>
                  </a:schemeClr>
                </a:solidFill>
                <a:latin typeface="Raleway" charset="0"/>
                <a:ea typeface="Raleway" charset="0"/>
                <a:cs typeface="Raleway"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6166B4F-1E11-5347-A7C3-20918AED855E}" type="slidenum">
              <a:rPr lang="en-US" smtClean="0"/>
              <a:t>‹#›</a:t>
            </a:fld>
            <a:endParaRPr lang="en-US"/>
          </a:p>
        </p:txBody>
      </p:sp>
      <p:sp>
        <p:nvSpPr>
          <p:cNvPr id="8" name="Content Placeholder 7"/>
          <p:cNvSpPr>
            <a:spLocks noGrp="1"/>
          </p:cNvSpPr>
          <p:nvPr>
            <p:ph sz="quarter" idx="13"/>
          </p:nvPr>
        </p:nvSpPr>
        <p:spPr>
          <a:xfrm>
            <a:off x="831851" y="3555190"/>
            <a:ext cx="10515600" cy="2092147"/>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4" hasCustomPrompt="1"/>
          </p:nvPr>
        </p:nvSpPr>
        <p:spPr>
          <a:xfrm>
            <a:off x="961904" y="1230046"/>
            <a:ext cx="3524249" cy="979171"/>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20728081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46706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839789" y="250507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2205" y="250507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3"/>
            <a:ext cx="2743200" cy="365125"/>
          </a:xfrm>
          <a:prstGeom prst="rect">
            <a:avLst/>
          </a:prstGeom>
        </p:spPr>
        <p:txBody>
          <a:bodyPr/>
          <a:lstStyle/>
          <a:p>
            <a:fld id="{B14662F0-3D17-C54A-B340-90CA580068C9}" type="datetimeFigureOut">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25614213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1681164"/>
            <a:ext cx="5157787" cy="450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160" b="1" i="0">
                <a:latin typeface="Raleway SemiBold" charset="0"/>
                <a:ea typeface="Raleway SemiBold" charset="0"/>
                <a:cs typeface="Raleway SemiBold"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2205" y="2505077"/>
            <a:ext cx="5183188" cy="3684588"/>
          </a:xfrm>
        </p:spPr>
        <p:txBody>
          <a:bodyPr>
            <a:normAutofit/>
          </a:bodyPr>
          <a:lstStyle>
            <a:lvl1pPr>
              <a:defRPr sz="2160"/>
            </a:lvl1pPr>
            <a:lvl2pPr>
              <a:defRPr sz="1920"/>
            </a:lvl2pPr>
            <a:lvl3pPr>
              <a:defRPr sz="1440"/>
            </a:lvl3pPr>
            <a:lvl4pPr>
              <a:defRPr sz="1320"/>
            </a:lvl4pPr>
            <a:lvl5pPr>
              <a:defRPr sz="132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6166B4F-1E11-5347-A7C3-20918AED855E}" type="slidenum">
              <a:rPr lang="en-US" smtClean="0"/>
              <a:t>‹#›</a:t>
            </a:fld>
            <a:endParaRPr lang="en-US"/>
          </a:p>
        </p:txBody>
      </p:sp>
      <p:sp>
        <p:nvSpPr>
          <p:cNvPr id="10" name="Title 9"/>
          <p:cNvSpPr>
            <a:spLocks noGrp="1"/>
          </p:cNvSpPr>
          <p:nvPr>
            <p:ph type="title"/>
          </p:nvPr>
        </p:nvSpPr>
        <p:spPr>
          <a:xfrm>
            <a:off x="838200" y="365125"/>
            <a:ext cx="10515600" cy="1325563"/>
          </a:xfrm>
        </p:spPr>
        <p:txBody>
          <a:bodyPr>
            <a:normAutofit/>
          </a:bodyPr>
          <a:lstStyle>
            <a:lvl1pPr algn="ctr">
              <a:defRPr sz="1320"/>
            </a:lvl1pPr>
          </a:lstStyle>
          <a:p>
            <a:r>
              <a:rPr lang="en-US" dirty="0"/>
              <a:t>Click to edit Master title style</a:t>
            </a:r>
          </a:p>
        </p:txBody>
      </p:sp>
    </p:spTree>
    <p:extLst>
      <p:ext uri="{BB962C8B-B14F-4D97-AF65-F5344CB8AC3E}">
        <p14:creationId xmlns:p14="http://schemas.microsoft.com/office/powerpoint/2010/main" val="2478486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6166B4F-1E11-5347-A7C3-20918AED855E}" type="slidenum">
              <a:rPr lang="en-US" smtClean="0"/>
              <a:t>‹#›</a:t>
            </a:fld>
            <a:endParaRPr lang="en-US"/>
          </a:p>
        </p:txBody>
      </p:sp>
    </p:spTree>
    <p:extLst>
      <p:ext uri="{BB962C8B-B14F-4D97-AF65-F5344CB8AC3E}">
        <p14:creationId xmlns:p14="http://schemas.microsoft.com/office/powerpoint/2010/main" val="27830120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402588" y="1709614"/>
            <a:ext cx="9386824" cy="3438779"/>
          </a:xfrm>
        </p:spPr>
        <p:txBody>
          <a:bodyPr anchor="ctr">
            <a:normAutofit/>
          </a:bodyPr>
          <a:lstStyle>
            <a:lvl1pPr algn="ctr">
              <a:lnSpc>
                <a:spcPct val="125000"/>
              </a:lnSpc>
              <a:defRPr sz="2880">
                <a:solidFill>
                  <a:schemeClr val="bg1"/>
                </a:solidFill>
              </a:defRPr>
            </a:lvl1pPr>
          </a:lstStyle>
          <a:p>
            <a:r>
              <a:rPr lang="en-US" dirty="0"/>
              <a:t>Click to edit Master title style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1398" y="1168173"/>
            <a:ext cx="989205" cy="438145"/>
          </a:xfrm>
          <a:prstGeom prst="rect">
            <a:avLst/>
          </a:prstGeom>
        </p:spPr>
      </p:pic>
    </p:spTree>
    <p:extLst>
      <p:ext uri="{BB962C8B-B14F-4D97-AF65-F5344CB8AC3E}">
        <p14:creationId xmlns:p14="http://schemas.microsoft.com/office/powerpoint/2010/main" val="14699628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ection Break: Orange">
    <p:bg>
      <p:bgPr>
        <a:solidFill>
          <a:schemeClr val="accent2"/>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a:xfrm>
            <a:off x="1402588" y="1709614"/>
            <a:ext cx="9386824" cy="3438779"/>
          </a:xfrm>
        </p:spPr>
        <p:txBody>
          <a:bodyPr anchor="ctr">
            <a:normAutofit/>
          </a:bodyPr>
          <a:lstStyle>
            <a:lvl1pPr algn="ctr">
              <a:lnSpc>
                <a:spcPct val="125000"/>
              </a:lnSpc>
              <a:defRPr sz="2880">
                <a:solidFill>
                  <a:schemeClr val="bg1"/>
                </a:solidFill>
              </a:defRPr>
            </a:lvl1pPr>
          </a:lstStyle>
          <a:p>
            <a:r>
              <a:rPr lang="en-US"/>
              <a:t>Click to edit Master title style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01398" y="1168173"/>
            <a:ext cx="989205" cy="438145"/>
          </a:xfrm>
          <a:prstGeom prst="rect">
            <a:avLst/>
          </a:prstGeom>
        </p:spPr>
      </p:pic>
    </p:spTree>
    <p:extLst>
      <p:ext uri="{BB962C8B-B14F-4D97-AF65-F5344CB8AC3E}">
        <p14:creationId xmlns:p14="http://schemas.microsoft.com/office/powerpoint/2010/main" val="20067814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Section Break: Blue">
    <p:bg>
      <p:bgPr>
        <a:solidFill>
          <a:schemeClr val="bg1"/>
        </a:solidFill>
        <a:effectLst/>
      </p:bgPr>
    </p:bg>
    <p:spTree>
      <p:nvGrpSpPr>
        <p:cNvPr id="1" name=""/>
        <p:cNvGrpSpPr/>
        <p:nvPr/>
      </p:nvGrpSpPr>
      <p:grpSpPr>
        <a:xfrm>
          <a:off x="0" y="0"/>
          <a:ext cx="0" cy="0"/>
          <a:chOff x="0" y="0"/>
          <a:chExt cx="0" cy="0"/>
        </a:xfrm>
      </p:grpSpPr>
      <p:sp>
        <p:nvSpPr>
          <p:cNvPr id="11" name="Title 10"/>
          <p:cNvSpPr>
            <a:spLocks noGrp="1"/>
          </p:cNvSpPr>
          <p:nvPr>
            <p:ph type="title" hasCustomPrompt="1"/>
          </p:nvPr>
        </p:nvSpPr>
        <p:spPr>
          <a:xfrm>
            <a:off x="1402588" y="1709614"/>
            <a:ext cx="9386824" cy="3438779"/>
          </a:xfrm>
        </p:spPr>
        <p:txBody>
          <a:bodyPr anchor="ctr">
            <a:normAutofit/>
          </a:bodyPr>
          <a:lstStyle>
            <a:lvl1pPr algn="ctr">
              <a:lnSpc>
                <a:spcPct val="125000"/>
              </a:lnSpc>
              <a:defRPr sz="2880" b="0">
                <a:solidFill>
                  <a:srgbClr val="5E5E5E"/>
                </a:solidFill>
                <a:effectLst/>
              </a:defRPr>
            </a:lvl1pPr>
          </a:lstStyle>
          <a:p>
            <a:r>
              <a:rPr lang="en-US" dirty="0"/>
              <a:t>Click to edit title style</a:t>
            </a:r>
          </a:p>
        </p:txBody>
      </p:sp>
      <p:pic>
        <p:nvPicPr>
          <p:cNvPr id="7" name="Picture 6"/>
          <p:cNvPicPr>
            <a:picLocks noChangeAspect="1"/>
          </p:cNvPicPr>
          <p:nvPr userDrawn="1"/>
        </p:nvPicPr>
        <p:blipFill>
          <a:blip r:embed="rId2"/>
          <a:stretch>
            <a:fillRect/>
          </a:stretch>
        </p:blipFill>
        <p:spPr>
          <a:xfrm>
            <a:off x="5630200" y="1113802"/>
            <a:ext cx="931601" cy="436070"/>
          </a:xfrm>
          <a:prstGeom prst="rect">
            <a:avLst/>
          </a:prstGeom>
        </p:spPr>
      </p:pic>
    </p:spTree>
    <p:extLst>
      <p:ext uri="{BB962C8B-B14F-4D97-AF65-F5344CB8AC3E}">
        <p14:creationId xmlns:p14="http://schemas.microsoft.com/office/powerpoint/2010/main" val="135297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333540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02570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Two Content - Blue">
    <p:spTree>
      <p:nvGrpSpPr>
        <p:cNvPr id="1" name=""/>
        <p:cNvGrpSpPr/>
        <p:nvPr/>
      </p:nvGrpSpPr>
      <p:grpSpPr>
        <a:xfrm>
          <a:off x="0" y="0"/>
          <a:ext cx="0" cy="0"/>
          <a:chOff x="0" y="0"/>
          <a:chExt cx="0" cy="0"/>
        </a:xfrm>
      </p:grpSpPr>
      <p:sp>
        <p:nvSpPr>
          <p:cNvPr id="16" name="Shape 16"/>
          <p:cNvSpPr/>
          <p:nvPr/>
        </p:nvSpPr>
        <p:spPr>
          <a:xfrm>
            <a:off x="167644" y="6425761"/>
            <a:ext cx="11886051" cy="1"/>
          </a:xfrm>
          <a:prstGeom prst="line">
            <a:avLst/>
          </a:prstGeom>
          <a:ln w="12700">
            <a:solidFill>
              <a:srgbClr val="000000">
                <a:alpha val="10000"/>
              </a:srgbClr>
            </a:solidFill>
          </a:ln>
        </p:spPr>
        <p:txBody>
          <a:bodyPr lIns="0" tIns="0" rIns="0" bIns="0"/>
          <a:lstStyle/>
          <a:p>
            <a:pPr lvl="0" algn="l" defTabSz="413855">
              <a:defRPr sz="1200">
                <a:latin typeface="+mj-lt"/>
                <a:ea typeface="+mj-ea"/>
                <a:cs typeface="+mj-cs"/>
                <a:sym typeface="Helvetica"/>
              </a:defRPr>
            </a:pPr>
            <a:endParaRPr sz="1200" dirty="0"/>
          </a:p>
        </p:txBody>
      </p:sp>
      <p:sp>
        <p:nvSpPr>
          <p:cNvPr id="17" name="Shape 17"/>
          <p:cNvSpPr/>
          <p:nvPr/>
        </p:nvSpPr>
        <p:spPr>
          <a:xfrm>
            <a:off x="167641" y="6533013"/>
            <a:ext cx="4917248" cy="197965"/>
          </a:xfrm>
          <a:prstGeom prst="rect">
            <a:avLst/>
          </a:prstGeom>
          <a:ln w="12700">
            <a:miter lim="400000"/>
          </a:ln>
          <a:extLst>
            <a:ext uri="{C572A759-6A51-4108-AA02-DFA0A04FC94B}">
              <ma14:wrappingTextBoxFlag xmlns="" xmlns:ma14="http://schemas.microsoft.com/office/mac/drawingml/2011/main" val="1"/>
            </a:ext>
          </a:extLst>
        </p:spPr>
        <p:txBody>
          <a:bodyPr lIns="41383" tIns="41383" rIns="41383" bIns="41383">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799" dirty="0">
                <a:solidFill>
                  <a:srgbClr val="A7A7A7"/>
                </a:solidFill>
              </a:rPr>
              <a:t>Cloudamize, Inc. Confidential &amp; Proprietary Information </a:t>
            </a:r>
          </a:p>
        </p:txBody>
      </p:sp>
      <p:sp>
        <p:nvSpPr>
          <p:cNvPr id="18" name="Shape 18"/>
          <p:cNvSpPr/>
          <p:nvPr/>
        </p:nvSpPr>
        <p:spPr>
          <a:xfrm rot="10800000">
            <a:off x="167647" y="4"/>
            <a:ext cx="1474676" cy="11933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4597" dirty="0"/>
          </a:p>
        </p:txBody>
      </p:sp>
      <p:pic>
        <p:nvPicPr>
          <p:cNvPr id="19" name="image1.png"/>
          <p:cNvPicPr/>
          <p:nvPr/>
        </p:nvPicPr>
        <p:blipFill>
          <a:blip r:embed="rId2">
            <a:extLst/>
          </a:blip>
          <a:stretch>
            <a:fillRect/>
          </a:stretch>
        </p:blipFill>
        <p:spPr>
          <a:xfrm>
            <a:off x="363746" y="675288"/>
            <a:ext cx="1082479" cy="421835"/>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20818821"/>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b="0">
                <a:solidFill>
                  <a:srgbClr val="000000"/>
                </a:solidFill>
              </a:defRPr>
            </a:pPr>
            <a:r>
              <a:rPr lang="en-US" sz="4175" b="1">
                <a:solidFill>
                  <a:srgbClr val="535353"/>
                </a:solidFill>
              </a:rPr>
              <a:t>Click to edit Master title style</a:t>
            </a:r>
            <a:endParaRPr sz="4175" b="1">
              <a:solidFill>
                <a:srgbClr val="535353"/>
              </a:solidFill>
            </a:endParaRPr>
          </a:p>
        </p:txBody>
      </p:sp>
      <p:sp>
        <p:nvSpPr>
          <p:cNvPr id="49" name="Shape 49"/>
          <p:cNvSpPr>
            <a:spLocks noGrp="1"/>
          </p:cNvSpPr>
          <p:nvPr>
            <p:ph type="body" idx="1"/>
          </p:nvPr>
        </p:nvSpPr>
        <p:spPr>
          <a:xfrm>
            <a:off x="609605" y="1600203"/>
            <a:ext cx="10972801" cy="3987637"/>
          </a:xfrm>
          <a:prstGeom prst="rect">
            <a:avLst/>
          </a:prstGeom>
        </p:spPr>
        <p:txBody>
          <a:bodyPr/>
          <a:lstStyle>
            <a:lvl2pPr marL="790248" indent="-333236"/>
            <a:lvl3pPr marL="1221625" indent="-307603"/>
            <a:lvl4pPr marL="1734564" indent="-363532"/>
            <a:lvl5pPr marL="2191574" indent="-363532"/>
          </a:lstStyle>
          <a:p>
            <a:pPr lvl="0">
              <a:defRPr sz="1800">
                <a:solidFill>
                  <a:srgbClr val="000000"/>
                </a:solidFill>
              </a:defRPr>
            </a:pPr>
            <a:r>
              <a:rPr lang="en-US" sz="2723">
                <a:solidFill>
                  <a:srgbClr val="535353"/>
                </a:solidFill>
              </a:rPr>
              <a:t>Click to edit Master text styles</a:t>
            </a:r>
          </a:p>
          <a:p>
            <a:pPr lvl="1">
              <a:defRPr sz="1800">
                <a:solidFill>
                  <a:srgbClr val="000000"/>
                </a:solidFill>
              </a:defRPr>
            </a:pPr>
            <a:r>
              <a:rPr lang="en-US" sz="2723">
                <a:solidFill>
                  <a:srgbClr val="535353"/>
                </a:solidFill>
              </a:rPr>
              <a:t>Second level</a:t>
            </a:r>
          </a:p>
          <a:p>
            <a:pPr lvl="2">
              <a:defRPr sz="1800">
                <a:solidFill>
                  <a:srgbClr val="000000"/>
                </a:solidFill>
              </a:defRPr>
            </a:pPr>
            <a:r>
              <a:rPr lang="en-US" sz="2723">
                <a:solidFill>
                  <a:srgbClr val="535353"/>
                </a:solidFill>
              </a:rPr>
              <a:t>Third level</a:t>
            </a:r>
          </a:p>
          <a:p>
            <a:pPr lvl="3">
              <a:defRPr sz="1800">
                <a:solidFill>
                  <a:srgbClr val="000000"/>
                </a:solidFill>
              </a:defRPr>
            </a:pPr>
            <a:r>
              <a:rPr lang="en-US" sz="2723">
                <a:solidFill>
                  <a:srgbClr val="535353"/>
                </a:solidFill>
              </a:rPr>
              <a:t>Fourth level</a:t>
            </a:r>
          </a:p>
          <a:p>
            <a:pPr lvl="4">
              <a:defRPr sz="1800">
                <a:solidFill>
                  <a:srgbClr val="000000"/>
                </a:solidFill>
              </a:defRPr>
            </a:pPr>
            <a:r>
              <a:rPr lang="en-US" sz="2723">
                <a:solidFill>
                  <a:srgbClr val="535353"/>
                </a:solidFill>
              </a:rPr>
              <a:t>Fifth level</a:t>
            </a:r>
            <a:endParaRPr sz="2723">
              <a:solidFill>
                <a:srgbClr val="535353"/>
              </a:solidFill>
            </a:endParaRPr>
          </a:p>
        </p:txBody>
      </p:sp>
      <p:sp>
        <p:nvSpPr>
          <p:cNvPr id="4" name="Slide Number Placeholder 7"/>
          <p:cNvSpPr>
            <a:spLocks noGrp="1"/>
          </p:cNvSpPr>
          <p:nvPr>
            <p:ph type="sldNum" sz="quarter" idx="4"/>
          </p:nvPr>
        </p:nvSpPr>
        <p:spPr>
          <a:xfrm>
            <a:off x="8609740" y="6356617"/>
            <a:ext cx="2744353" cy="364512"/>
          </a:xfrm>
          <a:prstGeom prst="rect">
            <a:avLst/>
          </a:prstGeom>
        </p:spPr>
        <p:txBody>
          <a:bodyPr vert="horz" lIns="91440" tIns="45720" rIns="91440" bIns="45720" rtlCol="0" anchor="ctr"/>
          <a:lstStyle>
            <a:lvl1pPr algn="r">
              <a:defRPr sz="1090">
                <a:solidFill>
                  <a:schemeClr val="tx1">
                    <a:tint val="75000"/>
                  </a:schemeClr>
                </a:solidFill>
              </a:defRPr>
            </a:lvl1pPr>
          </a:lstStyle>
          <a:p>
            <a:fld id="{16166B4F-1E11-5347-A7C3-20918AED855E}" type="slidenum">
              <a:rPr lang="en-US" smtClean="0"/>
              <a:t>‹#›</a:t>
            </a:fld>
            <a:endParaRPr lang="en-US"/>
          </a:p>
        </p:txBody>
      </p:sp>
    </p:spTree>
    <p:extLst>
      <p:ext uri="{BB962C8B-B14F-4D97-AF65-F5344CB8AC3E}">
        <p14:creationId xmlns:p14="http://schemas.microsoft.com/office/powerpoint/2010/main" val="3580044011"/>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482"/>
            <a:ext cx="10515600" cy="919481"/>
          </a:xfrm>
        </p:spPr>
        <p:txBody>
          <a:bodyPr anchor="b">
            <a:normAutofit/>
          </a:bodyPr>
          <a:lstStyle>
            <a:lvl1pPr algn="l">
              <a:defRPr sz="4320"/>
            </a:lvl1pPr>
          </a:lstStyle>
          <a:p>
            <a:r>
              <a:rPr lang="en-US"/>
              <a:t>Click to edit Master title style</a:t>
            </a:r>
            <a:endParaRPr lang="en-US" dirty="0"/>
          </a:p>
        </p:txBody>
      </p:sp>
      <p:sp>
        <p:nvSpPr>
          <p:cNvPr id="3" name="Subtitle 2"/>
          <p:cNvSpPr>
            <a:spLocks noGrp="1"/>
          </p:cNvSpPr>
          <p:nvPr>
            <p:ph type="subTitle" idx="1"/>
          </p:nvPr>
        </p:nvSpPr>
        <p:spPr>
          <a:xfrm>
            <a:off x="838200" y="3602038"/>
            <a:ext cx="10515600" cy="939223"/>
          </a:xfrm>
        </p:spPr>
        <p:txBody>
          <a:bodyPr>
            <a:normAutofit/>
          </a:bodyPr>
          <a:lstStyle>
            <a:lvl1pPr marL="0" indent="0" algn="l">
              <a:buNone/>
              <a:defRPr sz="240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808" y="2153660"/>
            <a:ext cx="849376" cy="436822"/>
          </a:xfrm>
          <a:prstGeom prst="rect">
            <a:avLst/>
          </a:prstGeom>
        </p:spPr>
      </p:pic>
      <p:sp>
        <p:nvSpPr>
          <p:cNvPr id="9" name="Rectangle 8"/>
          <p:cNvSpPr/>
          <p:nvPr userDrawn="1"/>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 name="Rectangle 9"/>
          <p:cNvSpPr/>
          <p:nvPr userDrawn="1"/>
        </p:nvSpPr>
        <p:spPr>
          <a:xfrm>
            <a:off x="786384" y="6188659"/>
            <a:ext cx="2286000" cy="46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Tree>
    <p:extLst>
      <p:ext uri="{BB962C8B-B14F-4D97-AF65-F5344CB8AC3E}">
        <p14:creationId xmlns:p14="http://schemas.microsoft.com/office/powerpoint/2010/main" val="2071796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400"/>
            </a:lvl1pPr>
            <a:lvl2pPr>
              <a:lnSpc>
                <a:spcPct val="125000"/>
              </a:lnSpc>
              <a:defRPr sz="2160"/>
            </a:lvl2pPr>
            <a:lvl3pPr>
              <a:lnSpc>
                <a:spcPct val="125000"/>
              </a:lnSpc>
              <a:defRPr sz="1680"/>
            </a:lvl3pPr>
            <a:lvl4pPr>
              <a:lnSpc>
                <a:spcPct val="125000"/>
              </a:lnSpc>
              <a:defRPr sz="1440"/>
            </a:lvl4pPr>
            <a:lvl5pPr>
              <a:lnSpc>
                <a:spcPct val="125000"/>
              </a:lnSpc>
              <a:defRPr sz="144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038600" y="6283200"/>
            <a:ext cx="4114800" cy="365125"/>
          </a:xfrm>
        </p:spPr>
        <p:txBody>
          <a:bodyPr/>
          <a:lstStyle/>
          <a:p>
            <a:endParaRPr lang="en-US" dirty="0"/>
          </a:p>
        </p:txBody>
      </p:sp>
      <p:sp>
        <p:nvSpPr>
          <p:cNvPr id="6" name="Slide Number Placeholder 5"/>
          <p:cNvSpPr>
            <a:spLocks noGrp="1"/>
          </p:cNvSpPr>
          <p:nvPr>
            <p:ph type="sldNum" sz="quarter" idx="12"/>
          </p:nvPr>
        </p:nvSpPr>
        <p:spPr>
          <a:xfrm>
            <a:off x="8610600" y="6283200"/>
            <a:ext cx="2743200" cy="365125"/>
          </a:xfrm>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35065620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831851" y="2370124"/>
            <a:ext cx="10515600" cy="1097281"/>
          </a:xfrm>
        </p:spPr>
        <p:txBody>
          <a:bodyPr anchor="b">
            <a:normAutofit/>
          </a:bodyPr>
          <a:lstStyle>
            <a:lvl1pPr>
              <a:lnSpc>
                <a:spcPct val="125000"/>
              </a:lnSpc>
              <a:defRPr sz="240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A35569-E4B4-BF41-9D80-7D43F31F321B}" type="slidenum">
              <a:rPr lang="en-US" smtClean="0"/>
              <a:t>‹#›</a:t>
            </a:fld>
            <a:endParaRPr lang="en-US" dirty="0"/>
          </a:p>
        </p:txBody>
      </p:sp>
      <p:sp>
        <p:nvSpPr>
          <p:cNvPr id="8" name="Content Placeholder 7"/>
          <p:cNvSpPr>
            <a:spLocks noGrp="1"/>
          </p:cNvSpPr>
          <p:nvPr>
            <p:ph sz="quarter" idx="13"/>
          </p:nvPr>
        </p:nvSpPr>
        <p:spPr>
          <a:xfrm>
            <a:off x="831851" y="3555189"/>
            <a:ext cx="10515600" cy="2092147"/>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961900" y="1230045"/>
            <a:ext cx="3524249" cy="979170"/>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13681238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6751465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2"/>
            <a:ext cx="2743200" cy="365125"/>
          </a:xfrm>
          <a:prstGeom prst="rect">
            <a:avLst/>
          </a:prstGeom>
        </p:spPr>
        <p:txBody>
          <a:bodyPr/>
          <a:lstStyle/>
          <a:p>
            <a:fld id="{3D063D97-74F8-2F4F-AB2D-093207374BB4}" type="datetimeFigureOut">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4004492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1681163"/>
            <a:ext cx="5157787" cy="4508501"/>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160" b="1" i="0">
                <a:latin typeface="Raleway SemiBold" charset="0"/>
                <a:ea typeface="Raleway SemiBold" charset="0"/>
                <a:cs typeface="Raleway SemiBold"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dirty="0"/>
              <a:t>Click to edit Master text styles</a:t>
            </a:r>
          </a:p>
        </p:txBody>
      </p:sp>
      <p:sp>
        <p:nvSpPr>
          <p:cNvPr id="6" name="Content Placeholder 5"/>
          <p:cNvSpPr>
            <a:spLocks noGrp="1"/>
          </p:cNvSpPr>
          <p:nvPr>
            <p:ph sz="quarter" idx="4"/>
          </p:nvPr>
        </p:nvSpPr>
        <p:spPr>
          <a:xfrm>
            <a:off x="6172201" y="2505076"/>
            <a:ext cx="5183188" cy="3684588"/>
          </a:xfrm>
        </p:spPr>
        <p:txBody>
          <a:bodyPr>
            <a:normAutofit/>
          </a:bodyPr>
          <a:lstStyle>
            <a:lvl1pPr>
              <a:defRPr sz="2160"/>
            </a:lvl1pPr>
            <a:lvl2pPr>
              <a:defRPr sz="1920"/>
            </a:lvl2pPr>
            <a:lvl3pPr>
              <a:defRPr sz="1440"/>
            </a:lvl3pPr>
            <a:lvl4pPr>
              <a:defRPr sz="1320"/>
            </a:lvl4pPr>
            <a:lvl5pPr>
              <a:defRPr sz="132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
        <p:nvSpPr>
          <p:cNvPr id="10" name="Title 9"/>
          <p:cNvSpPr>
            <a:spLocks noGrp="1"/>
          </p:cNvSpPr>
          <p:nvPr>
            <p:ph type="title"/>
          </p:nvPr>
        </p:nvSpPr>
        <p:spPr>
          <a:xfrm>
            <a:off x="838200" y="365125"/>
            <a:ext cx="10515600" cy="1325563"/>
          </a:xfrm>
        </p:spPr>
        <p:txBody>
          <a:bodyPr>
            <a:normAutofit/>
          </a:bodyPr>
          <a:lstStyle>
            <a:lvl1pPr algn="ctr">
              <a:defRPr sz="1320"/>
            </a:lvl1pPr>
          </a:lstStyle>
          <a:p>
            <a:endParaRPr lang="en-US" dirty="0"/>
          </a:p>
        </p:txBody>
      </p:sp>
    </p:spTree>
    <p:extLst>
      <p:ext uri="{BB962C8B-B14F-4D97-AF65-F5344CB8AC3E}">
        <p14:creationId xmlns:p14="http://schemas.microsoft.com/office/powerpoint/2010/main" val="2850538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586852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260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4" y="1103580"/>
            <a:ext cx="881653" cy="453421"/>
          </a:xfrm>
          <a:prstGeom prst="rect">
            <a:avLst/>
          </a:prstGeom>
        </p:spPr>
      </p:pic>
      <p:sp>
        <p:nvSpPr>
          <p:cNvPr id="11" name="Title 10"/>
          <p:cNvSpPr>
            <a:spLocks noGrp="1"/>
          </p:cNvSpPr>
          <p:nvPr>
            <p:ph type="title"/>
          </p:nvPr>
        </p:nvSpPr>
        <p:spPr>
          <a:xfrm>
            <a:off x="1402588" y="1709612"/>
            <a:ext cx="9386824" cy="3438779"/>
          </a:xfrm>
        </p:spPr>
        <p:txBody>
          <a:bodyPr anchor="ctr">
            <a:normAutofit/>
          </a:bodyPr>
          <a:lstStyle>
            <a:lvl1pPr algn="ctr">
              <a:lnSpc>
                <a:spcPct val="125000"/>
              </a:lnSpc>
              <a:defRPr sz="2880">
                <a:solidFill>
                  <a:schemeClr val="bg1"/>
                </a:solidFill>
              </a:defRPr>
            </a:lvl1pPr>
          </a:lstStyle>
          <a:p>
            <a:r>
              <a:rPr lang="en-US"/>
              <a:t>Click to edit Master title style</a:t>
            </a:r>
          </a:p>
        </p:txBody>
      </p:sp>
    </p:spTree>
    <p:extLst>
      <p:ext uri="{BB962C8B-B14F-4D97-AF65-F5344CB8AC3E}">
        <p14:creationId xmlns:p14="http://schemas.microsoft.com/office/powerpoint/2010/main" val="94043105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4" y="1103580"/>
            <a:ext cx="881653" cy="453421"/>
          </a:xfrm>
          <a:prstGeom prst="rect">
            <a:avLst/>
          </a:prstGeom>
        </p:spPr>
      </p:pic>
      <p:sp>
        <p:nvSpPr>
          <p:cNvPr id="11" name="Title 10"/>
          <p:cNvSpPr>
            <a:spLocks noGrp="1"/>
          </p:cNvSpPr>
          <p:nvPr>
            <p:ph type="title"/>
          </p:nvPr>
        </p:nvSpPr>
        <p:spPr>
          <a:xfrm>
            <a:off x="1402588" y="1709612"/>
            <a:ext cx="9386824" cy="3438779"/>
          </a:xfrm>
        </p:spPr>
        <p:txBody>
          <a:bodyPr anchor="ctr">
            <a:normAutofit/>
          </a:bodyPr>
          <a:lstStyle>
            <a:lvl1pPr algn="ctr">
              <a:lnSpc>
                <a:spcPct val="125000"/>
              </a:lnSpc>
              <a:defRPr sz="2880">
                <a:solidFill>
                  <a:schemeClr val="bg1"/>
                </a:solidFill>
              </a:defRPr>
            </a:lvl1pPr>
          </a:lstStyle>
          <a:p>
            <a:r>
              <a:rPr lang="en-US"/>
              <a:t>Click to edit Master title style</a:t>
            </a:r>
          </a:p>
        </p:txBody>
      </p:sp>
    </p:spTree>
    <p:extLst>
      <p:ext uri="{BB962C8B-B14F-4D97-AF65-F5344CB8AC3E}">
        <p14:creationId xmlns:p14="http://schemas.microsoft.com/office/powerpoint/2010/main" val="1998465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53233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wo Content - Blue">
    <p:spTree>
      <p:nvGrpSpPr>
        <p:cNvPr id="1" name=""/>
        <p:cNvGrpSpPr/>
        <p:nvPr/>
      </p:nvGrpSpPr>
      <p:grpSpPr>
        <a:xfrm>
          <a:off x="0" y="0"/>
          <a:ext cx="0" cy="0"/>
          <a:chOff x="0" y="0"/>
          <a:chExt cx="0" cy="0"/>
        </a:xfrm>
      </p:grpSpPr>
      <p:sp>
        <p:nvSpPr>
          <p:cNvPr id="16" name="Shape 16"/>
          <p:cNvSpPr/>
          <p:nvPr/>
        </p:nvSpPr>
        <p:spPr>
          <a:xfrm>
            <a:off x="167644" y="6425758"/>
            <a:ext cx="11886051" cy="1"/>
          </a:xfrm>
          <a:prstGeom prst="line">
            <a:avLst/>
          </a:prstGeom>
          <a:ln w="12700">
            <a:solidFill>
              <a:srgbClr val="000000">
                <a:alpha val="10000"/>
              </a:srgbClr>
            </a:solidFill>
          </a:ln>
        </p:spPr>
        <p:txBody>
          <a:bodyPr lIns="0" tIns="0" rIns="0" bIns="0"/>
          <a:lstStyle/>
          <a:p>
            <a:pPr lvl="0" algn="l" defTabSz="413855">
              <a:defRPr sz="1200">
                <a:latin typeface="+mj-lt"/>
                <a:ea typeface="+mj-ea"/>
                <a:cs typeface="+mj-cs"/>
                <a:sym typeface="Helvetica"/>
              </a:defRPr>
            </a:pPr>
            <a:endParaRPr sz="1200"/>
          </a:p>
        </p:txBody>
      </p:sp>
      <p:sp>
        <p:nvSpPr>
          <p:cNvPr id="17" name="Shape 17"/>
          <p:cNvSpPr/>
          <p:nvPr/>
        </p:nvSpPr>
        <p:spPr>
          <a:xfrm>
            <a:off x="167641" y="6533013"/>
            <a:ext cx="4917248" cy="197965"/>
          </a:xfrm>
          <a:prstGeom prst="rect">
            <a:avLst/>
          </a:prstGeom>
          <a:ln w="12700">
            <a:miter lim="400000"/>
          </a:ln>
          <a:extLst>
            <a:ext uri="{C572A759-6A51-4108-AA02-DFA0A04FC94B}">
              <ma14:wrappingTextBoxFlag xmlns="" xmlns:ma14="http://schemas.microsoft.com/office/mac/drawingml/2011/main" val="1"/>
            </a:ext>
          </a:extLst>
        </p:spPr>
        <p:txBody>
          <a:bodyPr lIns="41383" tIns="41383" rIns="41383" bIns="41383">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799" dirty="0">
                <a:solidFill>
                  <a:srgbClr val="A7A7A7"/>
                </a:solidFill>
              </a:rPr>
              <a:t>Cloudamize, Inc. Confidential &amp; Proprietary Information </a:t>
            </a:r>
          </a:p>
        </p:txBody>
      </p:sp>
      <p:sp>
        <p:nvSpPr>
          <p:cNvPr id="18" name="Shape 18"/>
          <p:cNvSpPr/>
          <p:nvPr/>
        </p:nvSpPr>
        <p:spPr>
          <a:xfrm rot="10800000">
            <a:off x="167646" y="4"/>
            <a:ext cx="1474676" cy="11933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4597"/>
          </a:p>
        </p:txBody>
      </p:sp>
      <p:pic>
        <p:nvPicPr>
          <p:cNvPr id="19" name="image1.png"/>
          <p:cNvPicPr/>
          <p:nvPr/>
        </p:nvPicPr>
        <p:blipFill>
          <a:blip r:embed="rId2">
            <a:extLst/>
          </a:blip>
          <a:stretch>
            <a:fillRect/>
          </a:stretch>
        </p:blipFill>
        <p:spPr>
          <a:xfrm>
            <a:off x="363743" y="675287"/>
            <a:ext cx="1082479" cy="421835"/>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1052878999"/>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6/4/2018</a:t>
            </a:fld>
            <a:endParaRPr lang="en-US"/>
          </a:p>
        </p:txBody>
      </p:sp>
      <p:sp>
        <p:nvSpPr>
          <p:cNvPr id="4" name="Holder 4"/>
          <p:cNvSpPr>
            <a:spLocks noGrp="1"/>
          </p:cNvSpPr>
          <p:nvPr>
            <p:ph type="sldNum" sz="quarter" idx="7"/>
          </p:nvPr>
        </p:nvSpPr>
        <p:spPr/>
        <p:txBody>
          <a:bodyPr lIns="0" tIns="0" rIns="0" bIns="0"/>
          <a:lstStyle>
            <a:lvl1pPr>
              <a:defRPr sz="1058" b="0" i="0">
                <a:solidFill>
                  <a:srgbClr val="545453"/>
                </a:solidFill>
                <a:latin typeface="Proxima Nova"/>
                <a:cs typeface="Proxima Nova"/>
              </a:defRPr>
            </a:lvl1pPr>
          </a:lstStyle>
          <a:p>
            <a:pPr marL="22412">
              <a:lnSpc>
                <a:spcPts val="1116"/>
              </a:lnSpc>
            </a:pPr>
            <a:fld id="{81D60167-4931-47E6-BA6A-407CBD079E47}" type="slidenum">
              <a:rPr lang="en-US" smtClean="0"/>
              <a:pPr marL="22412">
                <a:lnSpc>
                  <a:spcPts val="1116"/>
                </a:lnSpc>
              </a:pPr>
              <a:t>‹#›</a:t>
            </a:fld>
            <a:endParaRPr lang="en-US" dirty="0"/>
          </a:p>
        </p:txBody>
      </p:sp>
    </p:spTree>
    <p:extLst>
      <p:ext uri="{BB962C8B-B14F-4D97-AF65-F5344CB8AC3E}">
        <p14:creationId xmlns:p14="http://schemas.microsoft.com/office/powerpoint/2010/main" val="26740775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483"/>
            <a:ext cx="10515600" cy="919481"/>
          </a:xfrm>
        </p:spPr>
        <p:txBody>
          <a:bodyPr anchor="b">
            <a:normAutofit/>
          </a:bodyPr>
          <a:lstStyle>
            <a:lvl1pPr algn="l">
              <a:defRPr sz="4320"/>
            </a:lvl1pPr>
          </a:lstStyle>
          <a:p>
            <a:r>
              <a:rPr lang="en-US"/>
              <a:t>Click to edit Master title style</a:t>
            </a:r>
            <a:endParaRPr lang="en-US" dirty="0"/>
          </a:p>
        </p:txBody>
      </p:sp>
      <p:sp>
        <p:nvSpPr>
          <p:cNvPr id="3" name="Subtitle 2"/>
          <p:cNvSpPr>
            <a:spLocks noGrp="1"/>
          </p:cNvSpPr>
          <p:nvPr>
            <p:ph type="subTitle" idx="1"/>
          </p:nvPr>
        </p:nvSpPr>
        <p:spPr>
          <a:xfrm>
            <a:off x="838200" y="3602039"/>
            <a:ext cx="10515600" cy="939223"/>
          </a:xfrm>
        </p:spPr>
        <p:txBody>
          <a:bodyPr>
            <a:normAutofit/>
          </a:bodyPr>
          <a:lstStyle>
            <a:lvl1pPr marL="0" indent="0" algn="l">
              <a:buNone/>
              <a:defRPr sz="2400"/>
            </a:lvl1pPr>
            <a:lvl2pPr marL="411480" indent="0" algn="ctr">
              <a:buNone/>
              <a:defRPr sz="180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808" y="2153661"/>
            <a:ext cx="849376" cy="436823"/>
          </a:xfrm>
          <a:prstGeom prst="rect">
            <a:avLst/>
          </a:prstGeom>
        </p:spPr>
      </p:pic>
      <p:sp>
        <p:nvSpPr>
          <p:cNvPr id="9" name="Rectangle 8"/>
          <p:cNvSpPr/>
          <p:nvPr/>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0" name="Rectangle 9"/>
          <p:cNvSpPr/>
          <p:nvPr/>
        </p:nvSpPr>
        <p:spPr>
          <a:xfrm>
            <a:off x="786384" y="6188660"/>
            <a:ext cx="2286000" cy="460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808" y="2153660"/>
            <a:ext cx="849376" cy="436822"/>
          </a:xfrm>
          <a:prstGeom prst="rect">
            <a:avLst/>
          </a:prstGeom>
        </p:spPr>
      </p:pic>
      <p:sp>
        <p:nvSpPr>
          <p:cNvPr id="11" name="Rectangle 10"/>
          <p:cNvSpPr/>
          <p:nvPr userDrawn="1"/>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2" name="Rectangle 11"/>
          <p:cNvSpPr/>
          <p:nvPr userDrawn="1"/>
        </p:nvSpPr>
        <p:spPr>
          <a:xfrm>
            <a:off x="786384" y="6188659"/>
            <a:ext cx="2286000" cy="46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Tree>
    <p:extLst>
      <p:ext uri="{BB962C8B-B14F-4D97-AF65-F5344CB8AC3E}">
        <p14:creationId xmlns:p14="http://schemas.microsoft.com/office/powerpoint/2010/main" val="23407879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595959"/>
                </a:solidFil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400"/>
            </a:lvl1pPr>
            <a:lvl2pPr>
              <a:lnSpc>
                <a:spcPct val="125000"/>
              </a:lnSpc>
              <a:defRPr sz="2160"/>
            </a:lvl2pPr>
            <a:lvl3pPr>
              <a:lnSpc>
                <a:spcPct val="125000"/>
              </a:lnSpc>
              <a:defRPr sz="1680"/>
            </a:lvl3pPr>
            <a:lvl4pPr>
              <a:lnSpc>
                <a:spcPct val="125000"/>
              </a:lnSpc>
              <a:defRPr sz="1440"/>
            </a:lvl4pPr>
            <a:lvl5pPr>
              <a:lnSpc>
                <a:spcPct val="125000"/>
              </a:lnSpc>
              <a:defRPr sz="14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4038600" y="6283201"/>
            <a:ext cx="4114800" cy="365125"/>
          </a:xfrm>
        </p:spPr>
        <p:txBody>
          <a:bodyPr/>
          <a:lstStyle/>
          <a:p>
            <a:endParaRPr lang="en-US" dirty="0"/>
          </a:p>
        </p:txBody>
      </p:sp>
      <p:sp>
        <p:nvSpPr>
          <p:cNvPr id="6" name="Slide Number Placeholder 5"/>
          <p:cNvSpPr>
            <a:spLocks noGrp="1"/>
          </p:cNvSpPr>
          <p:nvPr>
            <p:ph type="sldNum" sz="quarter" idx="12"/>
          </p:nvPr>
        </p:nvSpPr>
        <p:spPr>
          <a:xfrm>
            <a:off x="8610600" y="6283201"/>
            <a:ext cx="2743200" cy="365125"/>
          </a:xfrm>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31612875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831851" y="2370126"/>
            <a:ext cx="10515600" cy="1097281"/>
          </a:xfrm>
        </p:spPr>
        <p:txBody>
          <a:bodyPr anchor="b">
            <a:normAutofit/>
          </a:bodyPr>
          <a:lstStyle>
            <a:lvl1pPr>
              <a:lnSpc>
                <a:spcPct val="125000"/>
              </a:lnSpc>
              <a:defRPr sz="2400" b="0" i="0">
                <a:solidFill>
                  <a:schemeClr val="bg2">
                    <a:lumMod val="50000"/>
                  </a:schemeClr>
                </a:solidFill>
                <a:latin typeface="Raleway" charset="0"/>
                <a:ea typeface="Raleway" charset="0"/>
                <a:cs typeface="Raleway" charset="0"/>
              </a:defRPr>
            </a:lvl1pPr>
          </a:lstStyle>
          <a:p>
            <a:r>
              <a:rPr lang="en-US"/>
              <a:t>Click to edit Master title style</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0A35569-E4B4-BF41-9D80-7D43F31F321B}" type="slidenum">
              <a:rPr lang="en-US" smtClean="0"/>
              <a:t>‹#›</a:t>
            </a:fld>
            <a:endParaRPr lang="en-US" dirty="0"/>
          </a:p>
        </p:txBody>
      </p:sp>
      <p:sp>
        <p:nvSpPr>
          <p:cNvPr id="8" name="Content Placeholder 7"/>
          <p:cNvSpPr>
            <a:spLocks noGrp="1"/>
          </p:cNvSpPr>
          <p:nvPr>
            <p:ph sz="quarter" idx="13"/>
          </p:nvPr>
        </p:nvSpPr>
        <p:spPr>
          <a:xfrm>
            <a:off x="831851" y="3555190"/>
            <a:ext cx="10515600" cy="2092147"/>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Picture Placeholder 9"/>
          <p:cNvSpPr>
            <a:spLocks noGrp="1"/>
          </p:cNvSpPr>
          <p:nvPr>
            <p:ph type="pic" sz="quarter" idx="14" hasCustomPrompt="1"/>
          </p:nvPr>
        </p:nvSpPr>
        <p:spPr>
          <a:xfrm>
            <a:off x="961904" y="1230046"/>
            <a:ext cx="3524249" cy="979171"/>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12534131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28749581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839789" y="250507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160" b="1"/>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2205" y="250507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3"/>
            <a:ext cx="2743200" cy="365125"/>
          </a:xfrm>
          <a:prstGeom prst="rect">
            <a:avLst/>
          </a:prstGeom>
        </p:spPr>
        <p:txBody>
          <a:bodyPr/>
          <a:lstStyle/>
          <a:p>
            <a:fld id="{3D063D97-74F8-2F4F-AB2D-093207374BB4}" type="datetimeFigureOut">
              <a:rPr lang="en-US" smtClean="0"/>
              <a:t>6/4/2018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496153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2161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1681164"/>
            <a:ext cx="5157787" cy="450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5" y="1681163"/>
            <a:ext cx="5183188" cy="823912"/>
          </a:xfrm>
        </p:spPr>
        <p:txBody>
          <a:bodyPr anchor="b"/>
          <a:lstStyle>
            <a:lvl1pPr marL="0" indent="0">
              <a:buNone/>
              <a:defRPr sz="2160" b="1" i="0">
                <a:latin typeface="Raleway SemiBold" charset="0"/>
                <a:ea typeface="Raleway SemiBold" charset="0"/>
                <a:cs typeface="Raleway SemiBold" charset="0"/>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6172205" y="2505077"/>
            <a:ext cx="5183188" cy="3684588"/>
          </a:xfrm>
        </p:spPr>
        <p:txBody>
          <a:bodyPr>
            <a:normAutofit/>
          </a:bodyPr>
          <a:lstStyle>
            <a:lvl1pPr>
              <a:defRPr sz="2160"/>
            </a:lvl1pPr>
            <a:lvl2pPr>
              <a:defRPr sz="1920"/>
            </a:lvl2pPr>
            <a:lvl3pPr>
              <a:defRPr sz="1440"/>
            </a:lvl3pPr>
            <a:lvl4pPr>
              <a:defRPr sz="1320"/>
            </a:lvl4pPr>
            <a:lvl5pPr>
              <a:defRPr sz="132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0A35569-E4B4-BF41-9D80-7D43F31F321B}" type="slidenum">
              <a:rPr lang="en-US" smtClean="0"/>
              <a:t>‹#›</a:t>
            </a:fld>
            <a:endParaRPr lang="en-US" dirty="0"/>
          </a:p>
        </p:txBody>
      </p:sp>
      <p:sp>
        <p:nvSpPr>
          <p:cNvPr id="10" name="Title 9"/>
          <p:cNvSpPr>
            <a:spLocks noGrp="1"/>
          </p:cNvSpPr>
          <p:nvPr>
            <p:ph type="title"/>
          </p:nvPr>
        </p:nvSpPr>
        <p:spPr>
          <a:xfrm>
            <a:off x="838200" y="365125"/>
            <a:ext cx="10515600" cy="1325563"/>
          </a:xfrm>
        </p:spPr>
        <p:txBody>
          <a:bodyPr>
            <a:normAutofit/>
          </a:bodyPr>
          <a:lstStyle>
            <a:lvl1pPr algn="ctr">
              <a:defRPr sz="1320"/>
            </a:lvl1pPr>
          </a:lstStyle>
          <a:p>
            <a:r>
              <a:rPr lang="en-US"/>
              <a:t>Click to edit Master title style</a:t>
            </a:r>
            <a:endParaRPr lang="en-US" dirty="0"/>
          </a:p>
        </p:txBody>
      </p:sp>
    </p:spTree>
    <p:extLst>
      <p:ext uri="{BB962C8B-B14F-4D97-AF65-F5344CB8AC3E}">
        <p14:creationId xmlns:p14="http://schemas.microsoft.com/office/powerpoint/2010/main" val="402775257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0A35569-E4B4-BF41-9D80-7D43F31F321B}" type="slidenum">
              <a:rPr lang="en-US" smtClean="0"/>
              <a:t>‹#›</a:t>
            </a:fld>
            <a:endParaRPr lang="en-US" dirty="0"/>
          </a:p>
        </p:txBody>
      </p:sp>
    </p:spTree>
    <p:extLst>
      <p:ext uri="{BB962C8B-B14F-4D97-AF65-F5344CB8AC3E}">
        <p14:creationId xmlns:p14="http://schemas.microsoft.com/office/powerpoint/2010/main" val="11131241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174" y="1103581"/>
            <a:ext cx="881653" cy="453421"/>
          </a:xfrm>
          <a:prstGeom prst="rect">
            <a:avLst/>
          </a:prstGeom>
        </p:spPr>
      </p:pic>
      <p:sp>
        <p:nvSpPr>
          <p:cNvPr id="11" name="Title 10"/>
          <p:cNvSpPr>
            <a:spLocks noGrp="1"/>
          </p:cNvSpPr>
          <p:nvPr>
            <p:ph type="title"/>
          </p:nvPr>
        </p:nvSpPr>
        <p:spPr>
          <a:xfrm>
            <a:off x="1402588" y="1709614"/>
            <a:ext cx="9386824" cy="3438779"/>
          </a:xfrm>
        </p:spPr>
        <p:txBody>
          <a:bodyPr anchor="ctr">
            <a:normAutofit/>
          </a:bodyPr>
          <a:lstStyle>
            <a:lvl1pPr algn="ctr">
              <a:lnSpc>
                <a:spcPct val="125000"/>
              </a:lnSpc>
              <a:defRPr sz="2880">
                <a:solidFill>
                  <a:schemeClr val="bg1"/>
                </a:solidFill>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4" y="1103580"/>
            <a:ext cx="881653" cy="453421"/>
          </a:xfrm>
          <a:prstGeom prst="rect">
            <a:avLst/>
          </a:prstGeom>
        </p:spPr>
      </p:pic>
    </p:spTree>
    <p:extLst>
      <p:ext uri="{BB962C8B-B14F-4D97-AF65-F5344CB8AC3E}">
        <p14:creationId xmlns:p14="http://schemas.microsoft.com/office/powerpoint/2010/main" val="33029652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174" y="1103581"/>
            <a:ext cx="881653" cy="453421"/>
          </a:xfrm>
          <a:prstGeom prst="rect">
            <a:avLst/>
          </a:prstGeom>
        </p:spPr>
      </p:pic>
      <p:sp>
        <p:nvSpPr>
          <p:cNvPr id="11" name="Title 10"/>
          <p:cNvSpPr>
            <a:spLocks noGrp="1"/>
          </p:cNvSpPr>
          <p:nvPr>
            <p:ph type="title"/>
          </p:nvPr>
        </p:nvSpPr>
        <p:spPr>
          <a:xfrm>
            <a:off x="1402588" y="1709614"/>
            <a:ext cx="9386824" cy="3438779"/>
          </a:xfrm>
        </p:spPr>
        <p:txBody>
          <a:bodyPr anchor="ctr">
            <a:normAutofit/>
          </a:bodyPr>
          <a:lstStyle>
            <a:lvl1pPr algn="ctr">
              <a:lnSpc>
                <a:spcPct val="125000"/>
              </a:lnSpc>
              <a:defRPr sz="2880">
                <a:solidFill>
                  <a:schemeClr val="bg1"/>
                </a:solidFill>
              </a:defRPr>
            </a:lvl1p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4" y="1103580"/>
            <a:ext cx="881653" cy="453421"/>
          </a:xfrm>
          <a:prstGeom prst="rect">
            <a:avLst/>
          </a:prstGeom>
        </p:spPr>
      </p:pic>
    </p:spTree>
    <p:extLst>
      <p:ext uri="{BB962C8B-B14F-4D97-AF65-F5344CB8AC3E}">
        <p14:creationId xmlns:p14="http://schemas.microsoft.com/office/powerpoint/2010/main" val="17007857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347771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cSld name="Two Content - Blue">
    <p:spTree>
      <p:nvGrpSpPr>
        <p:cNvPr id="1" name=""/>
        <p:cNvGrpSpPr/>
        <p:nvPr/>
      </p:nvGrpSpPr>
      <p:grpSpPr>
        <a:xfrm>
          <a:off x="0" y="0"/>
          <a:ext cx="0" cy="0"/>
          <a:chOff x="0" y="0"/>
          <a:chExt cx="0" cy="0"/>
        </a:xfrm>
      </p:grpSpPr>
      <p:sp>
        <p:nvSpPr>
          <p:cNvPr id="16" name="Shape 16"/>
          <p:cNvSpPr/>
          <p:nvPr/>
        </p:nvSpPr>
        <p:spPr>
          <a:xfrm>
            <a:off x="167644" y="6425761"/>
            <a:ext cx="11886051" cy="1"/>
          </a:xfrm>
          <a:prstGeom prst="line">
            <a:avLst/>
          </a:prstGeom>
          <a:ln w="12700">
            <a:solidFill>
              <a:srgbClr val="000000">
                <a:alpha val="10000"/>
              </a:srgbClr>
            </a:solidFill>
          </a:ln>
        </p:spPr>
        <p:txBody>
          <a:bodyPr lIns="0" tIns="0" rIns="0" bIns="0"/>
          <a:lstStyle/>
          <a:p>
            <a:pPr lvl="0" algn="l" defTabSz="413855">
              <a:defRPr sz="1200">
                <a:latin typeface="+mj-lt"/>
                <a:ea typeface="+mj-ea"/>
                <a:cs typeface="+mj-cs"/>
                <a:sym typeface="Helvetica"/>
              </a:defRPr>
            </a:pPr>
            <a:endParaRPr sz="1200" dirty="0"/>
          </a:p>
        </p:txBody>
      </p:sp>
      <p:sp>
        <p:nvSpPr>
          <p:cNvPr id="17" name="Shape 17"/>
          <p:cNvSpPr/>
          <p:nvPr/>
        </p:nvSpPr>
        <p:spPr>
          <a:xfrm>
            <a:off x="167641" y="6533013"/>
            <a:ext cx="4917248" cy="197965"/>
          </a:xfrm>
          <a:prstGeom prst="rect">
            <a:avLst/>
          </a:prstGeom>
          <a:ln w="12700">
            <a:miter lim="400000"/>
          </a:ln>
          <a:extLst>
            <a:ext uri="{C572A759-6A51-4108-AA02-DFA0A04FC94B}">
              <ma14:wrappingTextBoxFlag xmlns:ma14="http://schemas.microsoft.com/office/mac/drawingml/2011/main" xmlns="" val="1"/>
            </a:ext>
          </a:extLst>
        </p:spPr>
        <p:txBody>
          <a:bodyPr lIns="41383" tIns="41383" rIns="41383" bIns="41383">
            <a:spAutoFit/>
          </a:bodyPr>
          <a:lstStyle>
            <a:lvl1pPr algn="l">
              <a:lnSpc>
                <a:spcPct val="93000"/>
              </a:lnSpc>
              <a:defRPr sz="900">
                <a:solidFill>
                  <a:srgbClr val="A7A7A7"/>
                </a:solidFill>
                <a:latin typeface="+mj-lt"/>
                <a:ea typeface="+mj-ea"/>
                <a:cs typeface="+mj-cs"/>
                <a:sym typeface="Helvetica"/>
              </a:defRPr>
            </a:lvl1pPr>
          </a:lstStyle>
          <a:p>
            <a:pPr lvl="0">
              <a:defRPr sz="1800">
                <a:solidFill>
                  <a:srgbClr val="000000"/>
                </a:solidFill>
              </a:defRPr>
            </a:pPr>
            <a:r>
              <a:rPr sz="799" dirty="0">
                <a:solidFill>
                  <a:srgbClr val="A7A7A7"/>
                </a:solidFill>
              </a:rPr>
              <a:t>Cloudamize, Inc. Confidential &amp; Proprietary Information </a:t>
            </a:r>
          </a:p>
        </p:txBody>
      </p:sp>
      <p:sp>
        <p:nvSpPr>
          <p:cNvPr id="18" name="Shape 18"/>
          <p:cNvSpPr/>
          <p:nvPr/>
        </p:nvSpPr>
        <p:spPr>
          <a:xfrm rot="10800000">
            <a:off x="167647" y="4"/>
            <a:ext cx="1474676" cy="11933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lvl="0">
              <a:defRPr sz="4600">
                <a:solidFill>
                  <a:srgbClr val="FFFFFF"/>
                </a:solidFill>
                <a:latin typeface="Calibri"/>
                <a:ea typeface="Calibri"/>
                <a:cs typeface="Calibri"/>
                <a:sym typeface="Calibri"/>
              </a:defRPr>
            </a:pPr>
            <a:endParaRPr sz="4597" dirty="0"/>
          </a:p>
        </p:txBody>
      </p:sp>
      <p:pic>
        <p:nvPicPr>
          <p:cNvPr id="19" name="image1.png"/>
          <p:cNvPicPr/>
          <p:nvPr/>
        </p:nvPicPr>
        <p:blipFill>
          <a:blip r:embed="rId2">
            <a:extLst/>
          </a:blip>
          <a:stretch>
            <a:fillRect/>
          </a:stretch>
        </p:blipFill>
        <p:spPr>
          <a:xfrm>
            <a:off x="363746" y="675288"/>
            <a:ext cx="1082479" cy="421835"/>
          </a:xfrm>
          <a:prstGeom prst="rect">
            <a:avLst/>
          </a:prstGeom>
          <a:ln w="12700">
            <a:miter lim="400000"/>
          </a:ln>
        </p:spPr>
      </p:pic>
      <p:sp>
        <p:nvSpPr>
          <p:cNvPr id="3" name="Title 2"/>
          <p:cNvSpPr>
            <a:spLocks noGrp="1"/>
          </p:cNvSpPr>
          <p:nvPr>
            <p:ph type="title"/>
          </p:nvPr>
        </p:nvSpPr>
        <p:spPr>
          <a:xfrm>
            <a:off x="2161861" y="365125"/>
            <a:ext cx="8063163" cy="1325563"/>
          </a:xfrm>
        </p:spPr>
        <p:txBody>
          <a:bodyPr vert="horz"/>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0682845"/>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ank you slide">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0A35569-E4B4-BF41-9D80-7D43F31F321B}" type="slidenum">
              <a:rPr lang="en-US" smtClean="0"/>
              <a:t>‹#›</a:t>
            </a:fld>
            <a:endParaRPr lang="en-US" dirty="0"/>
          </a:p>
        </p:txBody>
      </p:sp>
      <p:sp>
        <p:nvSpPr>
          <p:cNvPr id="5" name="Title 1"/>
          <p:cNvSpPr txBox="1">
            <a:spLocks/>
          </p:cNvSpPr>
          <p:nvPr/>
        </p:nvSpPr>
        <p:spPr>
          <a:xfrm>
            <a:off x="838200" y="365125"/>
            <a:ext cx="9386824" cy="1325563"/>
          </a:xfrm>
          <a:prstGeom prst="rect">
            <a:avLst/>
          </a:prstGeom>
        </p:spPr>
        <p:txBody>
          <a:bodyPr vert="horz" lIns="109728" tIns="54864" rIns="109728" bIns="54864" rtlCol="0" anchor="ctr">
            <a:normAutofit/>
          </a:bodyPr>
          <a:lstStyle>
            <a:lvl1pPr algn="l" defTabSz="685800" rtl="0" eaLnBrk="1" latinLnBrk="0" hangingPunct="1">
              <a:lnSpc>
                <a:spcPct val="90000"/>
              </a:lnSpc>
              <a:spcBef>
                <a:spcPct val="0"/>
              </a:spcBef>
              <a:buNone/>
              <a:defRPr sz="2800" kern="1200">
                <a:solidFill>
                  <a:srgbClr val="595959"/>
                </a:solidFill>
                <a:latin typeface="Raleway" charset="0"/>
                <a:ea typeface="Raleway" charset="0"/>
                <a:cs typeface="Raleway" charset="0"/>
              </a:defRPr>
            </a:lvl1pPr>
          </a:lstStyle>
          <a:p>
            <a:r>
              <a:rPr lang="en-US" sz="3360"/>
              <a:t>Thank you.</a:t>
            </a:r>
            <a:endParaRPr lang="en-US" sz="3360" dirty="0"/>
          </a:p>
        </p:txBody>
      </p:sp>
      <p:sp>
        <p:nvSpPr>
          <p:cNvPr id="7" name="Rectangle 6"/>
          <p:cNvSpPr/>
          <p:nvPr/>
        </p:nvSpPr>
        <p:spPr>
          <a:xfrm>
            <a:off x="6096001" y="2"/>
            <a:ext cx="6096000" cy="6857999"/>
          </a:xfrm>
          <a:prstGeom prst="rect">
            <a:avLst/>
          </a:prstGeom>
          <a:solidFill>
            <a:srgbClr val="00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101" y="2736823"/>
            <a:ext cx="2691800" cy="1384356"/>
          </a:xfrm>
          <a:prstGeom prst="rect">
            <a:avLst/>
          </a:prstGeom>
        </p:spPr>
      </p:pic>
      <p:sp>
        <p:nvSpPr>
          <p:cNvPr id="11" name="Content Placeholder 2"/>
          <p:cNvSpPr>
            <a:spLocks noGrp="1"/>
          </p:cNvSpPr>
          <p:nvPr>
            <p:ph sz="half" idx="1"/>
          </p:nvPr>
        </p:nvSpPr>
        <p:spPr>
          <a:xfrm>
            <a:off x="838201" y="1825625"/>
            <a:ext cx="4641999" cy="4351338"/>
          </a:xfrm>
        </p:spPr>
        <p:txBody>
          <a:bodyPr/>
          <a:lstStyle/>
          <a:p>
            <a:pPr marL="0" lvl="0" indent="0">
              <a:buNone/>
            </a:pPr>
            <a:r>
              <a:rPr lang="en-US"/>
              <a:t>Click to edit Master text styles</a:t>
            </a:r>
          </a:p>
          <a:p>
            <a:pPr marL="0" lvl="1" indent="0">
              <a:buNone/>
            </a:pPr>
            <a:r>
              <a:rPr lang="en-US"/>
              <a:t>Second level</a:t>
            </a:r>
          </a:p>
          <a:p>
            <a:pPr marL="0" lvl="2" indent="0">
              <a:buNone/>
            </a:pPr>
            <a:r>
              <a:rPr lang="en-US"/>
              <a:t>Third level</a:t>
            </a:r>
          </a:p>
          <a:p>
            <a:pPr marL="0" lvl="3" indent="0">
              <a:buNone/>
            </a:pPr>
            <a:r>
              <a:rPr lang="en-US"/>
              <a:t>Fourth level</a:t>
            </a:r>
          </a:p>
          <a:p>
            <a:pPr marL="0" lvl="4" indent="0">
              <a:buNone/>
            </a:pPr>
            <a:r>
              <a:rPr lang="en-US"/>
              <a:t>Fifth level</a:t>
            </a:r>
            <a:endParaRPr lang="en-US" dirty="0"/>
          </a:p>
        </p:txBody>
      </p:sp>
    </p:spTree>
    <p:extLst>
      <p:ext uri="{BB962C8B-B14F-4D97-AF65-F5344CB8AC3E}">
        <p14:creationId xmlns:p14="http://schemas.microsoft.com/office/powerpoint/2010/main" val="35248135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483"/>
            <a:ext cx="10515600" cy="919481"/>
          </a:xfrm>
        </p:spPr>
        <p:txBody>
          <a:bodyPr anchor="b">
            <a:normAutofit/>
          </a:bodyPr>
          <a:lstStyle>
            <a:lvl1pPr algn="l">
              <a:defRPr sz="3888"/>
            </a:lvl1pPr>
          </a:lstStyle>
          <a:p>
            <a:r>
              <a:rPr lang="en-US"/>
              <a:t>Click to edit Master title style</a:t>
            </a:r>
            <a:endParaRPr lang="en-US" dirty="0"/>
          </a:p>
        </p:txBody>
      </p:sp>
      <p:sp>
        <p:nvSpPr>
          <p:cNvPr id="3" name="Subtitle 2"/>
          <p:cNvSpPr>
            <a:spLocks noGrp="1"/>
          </p:cNvSpPr>
          <p:nvPr>
            <p:ph type="subTitle" idx="1"/>
          </p:nvPr>
        </p:nvSpPr>
        <p:spPr>
          <a:xfrm>
            <a:off x="838200" y="3602039"/>
            <a:ext cx="10515600" cy="939223"/>
          </a:xfrm>
        </p:spPr>
        <p:txBody>
          <a:bodyPr>
            <a:normAutofit/>
          </a:bodyPr>
          <a:lstStyle>
            <a:lvl1pPr marL="0" indent="0" algn="l">
              <a:buNone/>
              <a:defRPr sz="2160"/>
            </a:lvl1pPr>
            <a:lvl2pPr marL="370332" indent="0" algn="ctr">
              <a:buNone/>
              <a:defRPr sz="1620"/>
            </a:lvl2pPr>
            <a:lvl3pPr marL="740664" indent="0" algn="ctr">
              <a:buNone/>
              <a:defRPr sz="1458"/>
            </a:lvl3pPr>
            <a:lvl4pPr marL="1110996" indent="0" algn="ctr">
              <a:buNone/>
              <a:defRPr sz="1296"/>
            </a:lvl4pPr>
            <a:lvl5pPr marL="1481328" indent="0" algn="ctr">
              <a:buNone/>
              <a:defRPr sz="1296"/>
            </a:lvl5pPr>
            <a:lvl6pPr marL="1851660" indent="0" algn="ctr">
              <a:buNone/>
              <a:defRPr sz="1296"/>
            </a:lvl6pPr>
            <a:lvl7pPr marL="2221992" indent="0" algn="ctr">
              <a:buNone/>
              <a:defRPr sz="1296"/>
            </a:lvl7pPr>
            <a:lvl8pPr marL="2592324" indent="0" algn="ctr">
              <a:buNone/>
              <a:defRPr sz="1296"/>
            </a:lvl8pPr>
            <a:lvl9pPr marL="2962656" indent="0" algn="ctr">
              <a:buNone/>
              <a:defRPr sz="1296"/>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808" y="2153660"/>
            <a:ext cx="849376" cy="436822"/>
          </a:xfrm>
          <a:prstGeom prst="rect">
            <a:avLst/>
          </a:prstGeom>
        </p:spPr>
      </p:pic>
      <p:sp>
        <p:nvSpPr>
          <p:cNvPr id="9" name="Rectangle 8"/>
          <p:cNvSpPr/>
          <p:nvPr userDrawn="1"/>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786384" y="6188659"/>
            <a:ext cx="2286000" cy="46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3386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ormAutofit/>
          </a:bodyPr>
          <a:lstStyle>
            <a:lvl1pPr>
              <a:lnSpc>
                <a:spcPct val="125000"/>
              </a:lnSpc>
              <a:defRPr sz="2160"/>
            </a:lvl1pPr>
            <a:lvl2pPr>
              <a:lnSpc>
                <a:spcPct val="125000"/>
              </a:lnSpc>
              <a:defRPr sz="1944"/>
            </a:lvl2pPr>
            <a:lvl3pPr>
              <a:lnSpc>
                <a:spcPct val="125000"/>
              </a:lnSpc>
              <a:defRPr sz="1512"/>
            </a:lvl3pPr>
            <a:lvl4pPr>
              <a:lnSpc>
                <a:spcPct val="125000"/>
              </a:lnSpc>
              <a:defRPr sz="1296"/>
            </a:lvl4pPr>
            <a:lvl5pPr>
              <a:lnSpc>
                <a:spcPct val="125000"/>
              </a:lnSpc>
              <a:defRPr sz="1296"/>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4038600" y="6283201"/>
            <a:ext cx="4114800" cy="365125"/>
          </a:xfrm>
        </p:spPr>
        <p:txBody>
          <a:bodyPr/>
          <a:lstStyle/>
          <a:p>
            <a:pPr defTabSz="770291">
              <a:defRPr/>
            </a:pPr>
            <a:endParaRPr lang="en-US" dirty="0">
              <a:solidFill>
                <a:srgbClr val="000000">
                  <a:tint val="75000"/>
                </a:srgbClr>
              </a:solidFill>
            </a:endParaRPr>
          </a:p>
        </p:txBody>
      </p:sp>
      <p:sp>
        <p:nvSpPr>
          <p:cNvPr id="6" name="Slide Number Placeholder 5"/>
          <p:cNvSpPr>
            <a:spLocks noGrp="1"/>
          </p:cNvSpPr>
          <p:nvPr>
            <p:ph type="sldNum" sz="quarter" idx="12"/>
          </p:nvPr>
        </p:nvSpPr>
        <p:spPr>
          <a:xfrm>
            <a:off x="8610600" y="6283201"/>
            <a:ext cx="2743200" cy="365125"/>
          </a:xfrm>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Tree>
    <p:extLst>
      <p:ext uri="{BB962C8B-B14F-4D97-AF65-F5344CB8AC3E}">
        <p14:creationId xmlns:p14="http://schemas.microsoft.com/office/powerpoint/2010/main" val="33707002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sp>
        <p:nvSpPr>
          <p:cNvPr id="2" name="Title 1"/>
          <p:cNvSpPr>
            <a:spLocks noGrp="1"/>
          </p:cNvSpPr>
          <p:nvPr>
            <p:ph type="title"/>
          </p:nvPr>
        </p:nvSpPr>
        <p:spPr>
          <a:xfrm>
            <a:off x="831851" y="2370126"/>
            <a:ext cx="10515600" cy="1097281"/>
          </a:xfrm>
        </p:spPr>
        <p:txBody>
          <a:bodyPr anchor="b">
            <a:normAutofit/>
          </a:bodyPr>
          <a:lstStyle>
            <a:lvl1pPr>
              <a:lnSpc>
                <a:spcPct val="125000"/>
              </a:lnSpc>
              <a:defRPr sz="216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pPr defTabSz="770291">
              <a:defRPr/>
            </a:pPr>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
        <p:nvSpPr>
          <p:cNvPr id="8" name="Content Placeholder 7"/>
          <p:cNvSpPr>
            <a:spLocks noGrp="1"/>
          </p:cNvSpPr>
          <p:nvPr>
            <p:ph sz="quarter" idx="13"/>
          </p:nvPr>
        </p:nvSpPr>
        <p:spPr>
          <a:xfrm>
            <a:off x="831851" y="3555190"/>
            <a:ext cx="10515600" cy="2092147"/>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961901" y="1230046"/>
            <a:ext cx="3524249" cy="979170"/>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2796465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0791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pPr defTabSz="770291">
              <a:defRPr/>
            </a:pPr>
            <a:endParaRPr lang="en-US" dirty="0">
              <a:solidFill>
                <a:srgbClr val="000000">
                  <a:tint val="75000"/>
                </a:srgbClr>
              </a:solidFill>
            </a:endParaRPr>
          </a:p>
        </p:txBody>
      </p:sp>
      <p:sp>
        <p:nvSpPr>
          <p:cNvPr id="7" name="Slide Number Placeholder 6"/>
          <p:cNvSpPr>
            <a:spLocks noGrp="1"/>
          </p:cNvSpPr>
          <p:nvPr>
            <p:ph type="sldNum" sz="quarter" idx="12"/>
          </p:nvPr>
        </p:nvSpPr>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Tree>
    <p:extLst>
      <p:ext uri="{BB962C8B-B14F-4D97-AF65-F5344CB8AC3E}">
        <p14:creationId xmlns:p14="http://schemas.microsoft.com/office/powerpoint/2010/main" val="7016639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1944" b="1"/>
            </a:lvl1pPr>
            <a:lvl2pPr marL="370332" indent="0">
              <a:buNone/>
              <a:defRPr sz="1620" b="1"/>
            </a:lvl2pPr>
            <a:lvl3pPr marL="740664" indent="0">
              <a:buNone/>
              <a:defRPr sz="1458" b="1"/>
            </a:lvl3pPr>
            <a:lvl4pPr marL="1110996" indent="0">
              <a:buNone/>
              <a:defRPr sz="1296" b="1"/>
            </a:lvl4pPr>
            <a:lvl5pPr marL="1481328" indent="0">
              <a:buNone/>
              <a:defRPr sz="1296" b="1"/>
            </a:lvl5pPr>
            <a:lvl6pPr marL="1851660" indent="0">
              <a:buNone/>
              <a:defRPr sz="1296" b="1"/>
            </a:lvl6pPr>
            <a:lvl7pPr marL="2221992" indent="0">
              <a:buNone/>
              <a:defRPr sz="1296" b="1"/>
            </a:lvl7pPr>
            <a:lvl8pPr marL="2592324" indent="0">
              <a:buNone/>
              <a:defRPr sz="1296" b="1"/>
            </a:lvl8pPr>
            <a:lvl9pPr marL="2962656" indent="0">
              <a:buNone/>
              <a:defRPr sz="1296" b="1"/>
            </a:lvl9pPr>
          </a:lstStyle>
          <a:p>
            <a:pPr lvl="0"/>
            <a:r>
              <a:rPr lang="en-US"/>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944" b="1"/>
            </a:lvl1pPr>
            <a:lvl2pPr marL="370332" indent="0">
              <a:buNone/>
              <a:defRPr sz="1620" b="1"/>
            </a:lvl2pPr>
            <a:lvl3pPr marL="740664" indent="0">
              <a:buNone/>
              <a:defRPr sz="1458" b="1"/>
            </a:lvl3pPr>
            <a:lvl4pPr marL="1110996" indent="0">
              <a:buNone/>
              <a:defRPr sz="1296" b="1"/>
            </a:lvl4pPr>
            <a:lvl5pPr marL="1481328" indent="0">
              <a:buNone/>
              <a:defRPr sz="1296" b="1"/>
            </a:lvl5pPr>
            <a:lvl6pPr marL="1851660" indent="0">
              <a:buNone/>
              <a:defRPr sz="1296" b="1"/>
            </a:lvl6pPr>
            <a:lvl7pPr marL="2221992" indent="0">
              <a:buNone/>
              <a:defRPr sz="1296" b="1"/>
            </a:lvl7pPr>
            <a:lvl8pPr marL="2592324" indent="0">
              <a:buNone/>
              <a:defRPr sz="1296" b="1"/>
            </a:lvl8pPr>
            <a:lvl9pPr marL="2962656" indent="0">
              <a:buNone/>
              <a:defRPr sz="1296" b="1"/>
            </a:lvl9pPr>
          </a:lstStyle>
          <a:p>
            <a:pPr lvl="0"/>
            <a:r>
              <a:rPr lang="en-US"/>
              <a:t>Click to edit Master text styles</a:t>
            </a:r>
          </a:p>
        </p:txBody>
      </p:sp>
      <p:sp>
        <p:nvSpPr>
          <p:cNvPr id="6" name="Content Placeholder 5"/>
          <p:cNvSpPr>
            <a:spLocks noGrp="1"/>
          </p:cNvSpPr>
          <p:nvPr>
            <p:ph sz="quarter" idx="4"/>
          </p:nvPr>
        </p:nvSpPr>
        <p:spPr>
          <a:xfrm>
            <a:off x="6172202" y="2505076"/>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38200" y="6356353"/>
            <a:ext cx="2743200" cy="365125"/>
          </a:xfrm>
          <a:prstGeom prst="rect">
            <a:avLst/>
          </a:prstGeom>
        </p:spPr>
        <p:txBody>
          <a:bodyPr/>
          <a:lstStyle/>
          <a:p>
            <a:pPr defTabSz="770291">
              <a:defRPr/>
            </a:pPr>
            <a:fld id="{3D063D97-74F8-2F4F-AB2D-093207374BB4}" type="datetimeFigureOut">
              <a:rPr lang="en-US" sz="1517" smtClean="0">
                <a:solidFill>
                  <a:srgbClr val="000000"/>
                </a:solidFill>
              </a:rPr>
              <a:pPr defTabSz="770291">
                <a:defRPr/>
              </a:pPr>
              <a:t>6/4/2018</a:t>
            </a:fld>
            <a:endParaRPr lang="en-US" sz="1517" dirty="0">
              <a:solidFill>
                <a:srgbClr val="000000"/>
              </a:solidFill>
            </a:endParaRPr>
          </a:p>
        </p:txBody>
      </p:sp>
      <p:sp>
        <p:nvSpPr>
          <p:cNvPr id="8" name="Footer Placeholder 7"/>
          <p:cNvSpPr>
            <a:spLocks noGrp="1"/>
          </p:cNvSpPr>
          <p:nvPr>
            <p:ph type="ftr" sz="quarter" idx="11"/>
          </p:nvPr>
        </p:nvSpPr>
        <p:spPr/>
        <p:txBody>
          <a:bodyPr/>
          <a:lstStyle/>
          <a:p>
            <a:pPr defTabSz="770291">
              <a:defRPr/>
            </a:pPr>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Tree>
    <p:extLst>
      <p:ext uri="{BB962C8B-B14F-4D97-AF65-F5344CB8AC3E}">
        <p14:creationId xmlns:p14="http://schemas.microsoft.com/office/powerpoint/2010/main" val="18721018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1681164"/>
            <a:ext cx="5157787" cy="4508501"/>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944" b="1" i="0">
                <a:latin typeface="Raleway SemiBold" charset="0"/>
                <a:ea typeface="Raleway SemiBold" charset="0"/>
                <a:cs typeface="Raleway SemiBold" charset="0"/>
              </a:defRPr>
            </a:lvl1pPr>
            <a:lvl2pPr marL="370332" indent="0">
              <a:buNone/>
              <a:defRPr sz="1620" b="1"/>
            </a:lvl2pPr>
            <a:lvl3pPr marL="740664" indent="0">
              <a:buNone/>
              <a:defRPr sz="1458" b="1"/>
            </a:lvl3pPr>
            <a:lvl4pPr marL="1110996" indent="0">
              <a:buNone/>
              <a:defRPr sz="1296" b="1"/>
            </a:lvl4pPr>
            <a:lvl5pPr marL="1481328" indent="0">
              <a:buNone/>
              <a:defRPr sz="1296" b="1"/>
            </a:lvl5pPr>
            <a:lvl6pPr marL="1851660" indent="0">
              <a:buNone/>
              <a:defRPr sz="1296" b="1"/>
            </a:lvl6pPr>
            <a:lvl7pPr marL="2221992" indent="0">
              <a:buNone/>
              <a:defRPr sz="1296" b="1"/>
            </a:lvl7pPr>
            <a:lvl8pPr marL="2592324" indent="0">
              <a:buNone/>
              <a:defRPr sz="1296" b="1"/>
            </a:lvl8pPr>
            <a:lvl9pPr marL="2962656" indent="0">
              <a:buNone/>
              <a:defRPr sz="1296" b="1"/>
            </a:lvl9pPr>
          </a:lstStyle>
          <a:p>
            <a:pPr lvl="0"/>
            <a:r>
              <a:rPr lang="en-US" dirty="0"/>
              <a:t>Click to edit Master text styles</a:t>
            </a:r>
          </a:p>
        </p:txBody>
      </p:sp>
      <p:sp>
        <p:nvSpPr>
          <p:cNvPr id="6" name="Content Placeholder 5"/>
          <p:cNvSpPr>
            <a:spLocks noGrp="1"/>
          </p:cNvSpPr>
          <p:nvPr>
            <p:ph sz="quarter" idx="4"/>
          </p:nvPr>
        </p:nvSpPr>
        <p:spPr>
          <a:xfrm>
            <a:off x="6172202" y="2505076"/>
            <a:ext cx="5183188" cy="3684588"/>
          </a:xfrm>
        </p:spPr>
        <p:txBody>
          <a:bodyPr>
            <a:normAutofit/>
          </a:bodyPr>
          <a:lstStyle>
            <a:lvl1pPr>
              <a:defRPr sz="1944"/>
            </a:lvl1pPr>
            <a:lvl2pPr>
              <a:defRPr sz="1728"/>
            </a:lvl2pPr>
            <a:lvl3pPr>
              <a:defRPr sz="1296"/>
            </a:lvl3pPr>
            <a:lvl4pPr>
              <a:defRPr sz="1188"/>
            </a:lvl4pPr>
            <a:lvl5pPr>
              <a:defRPr sz="1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770291">
              <a:defRPr/>
            </a:pPr>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
        <p:nvSpPr>
          <p:cNvPr id="10" name="Title 9"/>
          <p:cNvSpPr>
            <a:spLocks noGrp="1"/>
          </p:cNvSpPr>
          <p:nvPr>
            <p:ph type="title"/>
          </p:nvPr>
        </p:nvSpPr>
        <p:spPr>
          <a:xfrm>
            <a:off x="838200" y="365125"/>
            <a:ext cx="10515600" cy="1325563"/>
          </a:xfrm>
        </p:spPr>
        <p:txBody>
          <a:bodyPr>
            <a:normAutofit/>
          </a:bodyPr>
          <a:lstStyle>
            <a:lvl1pPr algn="ctr">
              <a:defRPr sz="1188"/>
            </a:lvl1pPr>
          </a:lstStyle>
          <a:p>
            <a:endParaRPr lang="en-US" dirty="0"/>
          </a:p>
        </p:txBody>
      </p:sp>
    </p:spTree>
    <p:extLst>
      <p:ext uri="{BB962C8B-B14F-4D97-AF65-F5344CB8AC3E}">
        <p14:creationId xmlns:p14="http://schemas.microsoft.com/office/powerpoint/2010/main" val="302225961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pPr defTabSz="770291">
              <a:defRPr/>
            </a:pPr>
            <a:endParaRPr lang="en-US" dirty="0">
              <a:solidFill>
                <a:srgbClr val="000000">
                  <a:tint val="75000"/>
                </a:srgbClr>
              </a:solidFill>
            </a:endParaRPr>
          </a:p>
        </p:txBody>
      </p:sp>
      <p:sp>
        <p:nvSpPr>
          <p:cNvPr id="5" name="Slide Number Placeholder 4"/>
          <p:cNvSpPr>
            <a:spLocks noGrp="1"/>
          </p:cNvSpPr>
          <p:nvPr>
            <p:ph type="sldNum" sz="quarter" idx="12"/>
          </p:nvPr>
        </p:nvSpPr>
        <p:spPr/>
        <p:txBody>
          <a:body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spTree>
    <p:extLst>
      <p:ext uri="{BB962C8B-B14F-4D97-AF65-F5344CB8AC3E}">
        <p14:creationId xmlns:p14="http://schemas.microsoft.com/office/powerpoint/2010/main" val="25062575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5" y="1103581"/>
            <a:ext cx="881653" cy="453421"/>
          </a:xfrm>
          <a:prstGeom prst="rect">
            <a:avLst/>
          </a:prstGeom>
        </p:spPr>
      </p:pic>
      <p:sp>
        <p:nvSpPr>
          <p:cNvPr id="11" name="Title 10"/>
          <p:cNvSpPr>
            <a:spLocks noGrp="1"/>
          </p:cNvSpPr>
          <p:nvPr>
            <p:ph type="title"/>
          </p:nvPr>
        </p:nvSpPr>
        <p:spPr>
          <a:xfrm>
            <a:off x="1402588" y="1709613"/>
            <a:ext cx="9386824" cy="3438779"/>
          </a:xfrm>
        </p:spPr>
        <p:txBody>
          <a:bodyPr anchor="ctr">
            <a:normAutofit/>
          </a:bodyPr>
          <a:lstStyle>
            <a:lvl1pPr algn="ctr">
              <a:lnSpc>
                <a:spcPct val="125000"/>
              </a:lnSpc>
              <a:defRPr sz="2592">
                <a:solidFill>
                  <a:schemeClr val="bg1"/>
                </a:solidFill>
              </a:defRPr>
            </a:lvl1pPr>
          </a:lstStyle>
          <a:p>
            <a:r>
              <a:rPr lang="en-US"/>
              <a:t>Click to edit Master title style</a:t>
            </a:r>
          </a:p>
        </p:txBody>
      </p:sp>
    </p:spTree>
    <p:extLst>
      <p:ext uri="{BB962C8B-B14F-4D97-AF65-F5344CB8AC3E}">
        <p14:creationId xmlns:p14="http://schemas.microsoft.com/office/powerpoint/2010/main" val="318917633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5" y="1103581"/>
            <a:ext cx="881653" cy="453421"/>
          </a:xfrm>
          <a:prstGeom prst="rect">
            <a:avLst/>
          </a:prstGeom>
        </p:spPr>
      </p:pic>
      <p:sp>
        <p:nvSpPr>
          <p:cNvPr id="11" name="Title 10"/>
          <p:cNvSpPr>
            <a:spLocks noGrp="1"/>
          </p:cNvSpPr>
          <p:nvPr>
            <p:ph type="title"/>
          </p:nvPr>
        </p:nvSpPr>
        <p:spPr>
          <a:xfrm>
            <a:off x="1402588" y="1709613"/>
            <a:ext cx="9386824" cy="3438779"/>
          </a:xfrm>
        </p:spPr>
        <p:txBody>
          <a:bodyPr anchor="ctr">
            <a:normAutofit/>
          </a:bodyPr>
          <a:lstStyle>
            <a:lvl1pPr algn="ctr">
              <a:lnSpc>
                <a:spcPct val="125000"/>
              </a:lnSpc>
              <a:defRPr sz="2592">
                <a:solidFill>
                  <a:schemeClr val="bg1"/>
                </a:solidFill>
              </a:defRPr>
            </a:lvl1pPr>
          </a:lstStyle>
          <a:p>
            <a:r>
              <a:rPr lang="en-US"/>
              <a:t>Click to edit Master title style</a:t>
            </a:r>
          </a:p>
        </p:txBody>
      </p:sp>
    </p:spTree>
    <p:extLst>
      <p:ext uri="{BB962C8B-B14F-4D97-AF65-F5344CB8AC3E}">
        <p14:creationId xmlns:p14="http://schemas.microsoft.com/office/powerpoint/2010/main" val="29739044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31656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ntent - Blue">
    <p:spTree>
      <p:nvGrpSpPr>
        <p:cNvPr id="1" name=""/>
        <p:cNvGrpSpPr/>
        <p:nvPr/>
      </p:nvGrpSpPr>
      <p:grpSpPr>
        <a:xfrm>
          <a:off x="0" y="0"/>
          <a:ext cx="0" cy="0"/>
          <a:chOff x="0" y="0"/>
          <a:chExt cx="0" cy="0"/>
        </a:xfrm>
      </p:grpSpPr>
      <p:sp>
        <p:nvSpPr>
          <p:cNvPr id="16" name="Shape 16"/>
          <p:cNvSpPr/>
          <p:nvPr/>
        </p:nvSpPr>
        <p:spPr>
          <a:xfrm>
            <a:off x="167645" y="6425760"/>
            <a:ext cx="11886051" cy="1"/>
          </a:xfrm>
          <a:prstGeom prst="line">
            <a:avLst/>
          </a:prstGeom>
          <a:ln w="12700">
            <a:solidFill>
              <a:srgbClr val="000000">
                <a:alpha val="10000"/>
              </a:srgbClr>
            </a:solidFill>
          </a:ln>
        </p:spPr>
        <p:txBody>
          <a:bodyPr lIns="0" tIns="0" rIns="0" bIns="0"/>
          <a:lstStyle/>
          <a:p>
            <a:pPr marL="0" marR="0" lvl="0" indent="0" algn="l" defTabSz="372469" rtl="0" eaLnBrk="1" fontAlgn="auto" latinLnBrk="0" hangingPunct="1">
              <a:lnSpc>
                <a:spcPct val="100000"/>
              </a:lnSpc>
              <a:spcBef>
                <a:spcPts val="0"/>
              </a:spcBef>
              <a:spcAft>
                <a:spcPts val="0"/>
              </a:spcAft>
              <a:buClrTx/>
              <a:buSzTx/>
              <a:buFontTx/>
              <a:buNone/>
              <a:tabLst/>
              <a:defRPr sz="1200">
                <a:latin typeface="+mj-lt"/>
                <a:ea typeface="+mj-ea"/>
                <a:cs typeface="+mj-cs"/>
                <a:sym typeface="Helvetica"/>
              </a:defRPr>
            </a:pPr>
            <a:endParaRPr kumimoji="0" sz="1080" b="0" i="0" u="none" strike="noStrike" kern="1200" cap="none" spc="0" normalizeH="0" baseline="0" noProof="0">
              <a:ln>
                <a:noFill/>
              </a:ln>
              <a:solidFill>
                <a:srgbClr val="000000"/>
              </a:solidFill>
              <a:effectLst/>
              <a:uLnTx/>
              <a:uFillTx/>
              <a:latin typeface="Calibri Light" panose="020F0302020204030204"/>
              <a:ea typeface="+mn-ea"/>
              <a:cs typeface="+mn-cs"/>
              <a:sym typeface="Helvetica"/>
            </a:endParaRPr>
          </a:p>
        </p:txBody>
      </p:sp>
      <p:sp>
        <p:nvSpPr>
          <p:cNvPr id="17" name="Shape 17"/>
          <p:cNvSpPr/>
          <p:nvPr/>
        </p:nvSpPr>
        <p:spPr>
          <a:xfrm>
            <a:off x="167641" y="6533014"/>
            <a:ext cx="4917248" cy="178129"/>
          </a:xfrm>
          <a:prstGeom prst="rect">
            <a:avLst/>
          </a:prstGeom>
          <a:ln w="12700">
            <a:miter lim="400000"/>
          </a:ln>
          <a:extLst>
            <a:ext uri="{C572A759-6A51-4108-AA02-DFA0A04FC94B}">
              <ma14:wrappingTextBoxFlag xmlns="" xmlns:ma14="http://schemas.microsoft.com/office/mac/drawingml/2011/main" val="1"/>
            </a:ext>
          </a:extLst>
        </p:spPr>
        <p:txBody>
          <a:bodyPr lIns="37244" tIns="37244" rIns="37244" bIns="37244">
            <a:spAutoFit/>
          </a:bodyPr>
          <a:lstStyle>
            <a:lvl1pPr algn="l">
              <a:lnSpc>
                <a:spcPct val="93000"/>
              </a:lnSpc>
              <a:defRPr sz="900">
                <a:solidFill>
                  <a:srgbClr val="A7A7A7"/>
                </a:solidFill>
                <a:latin typeface="+mj-lt"/>
                <a:ea typeface="+mj-ea"/>
                <a:cs typeface="+mj-cs"/>
                <a:sym typeface="Helvetica"/>
              </a:defRPr>
            </a:lvl1pPr>
          </a:lstStyle>
          <a:p>
            <a:pPr marL="0" marR="0" lvl="0" indent="0" algn="l" defTabSz="770291" rtl="0" eaLnBrk="1" fontAlgn="auto" latinLnBrk="0" hangingPunct="1">
              <a:lnSpc>
                <a:spcPct val="93000"/>
              </a:lnSpc>
              <a:spcBef>
                <a:spcPts val="0"/>
              </a:spcBef>
              <a:spcAft>
                <a:spcPts val="0"/>
              </a:spcAft>
              <a:buClrTx/>
              <a:buSzTx/>
              <a:buFontTx/>
              <a:buNone/>
              <a:tabLst/>
              <a:defRPr sz="1800">
                <a:solidFill>
                  <a:srgbClr val="000000"/>
                </a:solidFill>
              </a:defRPr>
            </a:pPr>
            <a:r>
              <a:rPr kumimoji="0" sz="719" b="0" i="0" u="none" strike="noStrike" kern="1200" cap="none" spc="0" normalizeH="0" baseline="0" noProof="0" dirty="0">
                <a:ln>
                  <a:noFill/>
                </a:ln>
                <a:solidFill>
                  <a:srgbClr val="A7A7A7"/>
                </a:solidFill>
                <a:effectLst/>
                <a:uLnTx/>
                <a:uFillTx/>
                <a:latin typeface="Calibri Light" panose="020F0302020204030204"/>
                <a:ea typeface="+mj-ea"/>
                <a:cs typeface="+mj-cs"/>
                <a:sym typeface="Helvetica"/>
              </a:rPr>
              <a:t>Cloudamize, Inc. Confidential &amp; Proprietary Information </a:t>
            </a:r>
          </a:p>
        </p:txBody>
      </p:sp>
      <p:sp>
        <p:nvSpPr>
          <p:cNvPr id="18" name="Shape 18"/>
          <p:cNvSpPr/>
          <p:nvPr/>
        </p:nvSpPr>
        <p:spPr>
          <a:xfrm rot="10800000">
            <a:off x="167647" y="4"/>
            <a:ext cx="1474676" cy="11933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marL="0" marR="0" lvl="0" indent="0" algn="l" defTabSz="770291" rtl="0" eaLnBrk="1" fontAlgn="auto" latinLnBrk="0" hangingPunct="1">
              <a:lnSpc>
                <a:spcPct val="100000"/>
              </a:lnSpc>
              <a:spcBef>
                <a:spcPts val="0"/>
              </a:spcBef>
              <a:spcAft>
                <a:spcPts val="0"/>
              </a:spcAft>
              <a:buClrTx/>
              <a:buSzTx/>
              <a:buFontTx/>
              <a:buNone/>
              <a:tabLst/>
              <a:defRPr sz="4600">
                <a:solidFill>
                  <a:srgbClr val="FFFFFF"/>
                </a:solidFill>
                <a:latin typeface="Calibri"/>
                <a:ea typeface="Calibri"/>
                <a:cs typeface="Calibri"/>
                <a:sym typeface="Calibri"/>
              </a:defRPr>
            </a:pPr>
            <a:endParaRPr kumimoji="0" sz="4138" b="0" i="0" u="none" strike="noStrike" kern="1200" cap="none" spc="0" normalizeH="0" baseline="0" noProof="0">
              <a:ln>
                <a:noFill/>
              </a:ln>
              <a:solidFill>
                <a:srgbClr val="FFFFFF"/>
              </a:solidFill>
              <a:effectLst/>
              <a:uLnTx/>
              <a:uFillTx/>
              <a:latin typeface="Calibri"/>
              <a:cs typeface="Calibri"/>
              <a:sym typeface="Calibri"/>
            </a:endParaRPr>
          </a:p>
        </p:txBody>
      </p:sp>
      <p:pic>
        <p:nvPicPr>
          <p:cNvPr id="19" name="image1.png"/>
          <p:cNvPicPr/>
          <p:nvPr/>
        </p:nvPicPr>
        <p:blipFill>
          <a:blip r:embed="rId2">
            <a:extLst/>
          </a:blip>
          <a:stretch>
            <a:fillRect/>
          </a:stretch>
        </p:blipFill>
        <p:spPr>
          <a:xfrm>
            <a:off x="363745" y="675288"/>
            <a:ext cx="1082479" cy="421835"/>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808631683"/>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pPr defTabSz="770291">
              <a:defRPr/>
            </a:pPr>
            <a:endParaRPr lang="en-US">
              <a:solidFill>
                <a:srgbClr val="000000">
                  <a:tint val="75000"/>
                </a:srgb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pPr defTabSz="770291">
              <a:defRPr/>
            </a:pPr>
            <a:fld id="{1D8BD707-D9CF-40AE-B4C6-C98DA3205C09}" type="datetimeFigureOut">
              <a:rPr lang="en-US" sz="1517" smtClean="0">
                <a:solidFill>
                  <a:srgbClr val="000000">
                    <a:tint val="75000"/>
                  </a:srgbClr>
                </a:solidFill>
              </a:rPr>
              <a:pPr defTabSz="770291">
                <a:defRPr/>
              </a:pPr>
              <a:t>6/4/2018</a:t>
            </a:fld>
            <a:endParaRPr lang="en-US" sz="1517" dirty="0">
              <a:solidFill>
                <a:srgbClr val="000000">
                  <a:tint val="75000"/>
                </a:srgbClr>
              </a:solidFill>
            </a:endParaRPr>
          </a:p>
        </p:txBody>
      </p:sp>
      <p:sp>
        <p:nvSpPr>
          <p:cNvPr id="4" name="Holder 4"/>
          <p:cNvSpPr>
            <a:spLocks noGrp="1"/>
          </p:cNvSpPr>
          <p:nvPr>
            <p:ph type="sldNum" sz="quarter" idx="7"/>
          </p:nvPr>
        </p:nvSpPr>
        <p:spPr/>
        <p:txBody>
          <a:bodyPr lIns="0" tIns="0" rIns="0" bIns="0"/>
          <a:lstStyle>
            <a:lvl1pPr>
              <a:defRPr sz="953" b="0" i="0">
                <a:solidFill>
                  <a:srgbClr val="545453"/>
                </a:solidFill>
                <a:latin typeface="Proxima Nova"/>
                <a:cs typeface="Proxima Nova"/>
              </a:defRPr>
            </a:lvl1pPr>
          </a:lstStyle>
          <a:p>
            <a:pPr marL="20171" defTabSz="770291">
              <a:lnSpc>
                <a:spcPts val="1004"/>
              </a:lnSpc>
              <a:defRPr/>
            </a:pPr>
            <a:fld id="{81D60167-4931-47E6-BA6A-407CBD079E47}" type="slidenum">
              <a:rPr lang="en-US" smtClean="0"/>
              <a:pPr marL="20171" defTabSz="770291">
                <a:lnSpc>
                  <a:spcPts val="1004"/>
                </a:lnSpc>
                <a:defRPr/>
              </a:pPr>
              <a:t>‹#›</a:t>
            </a:fld>
            <a:endParaRPr lang="en-US" dirty="0"/>
          </a:p>
        </p:txBody>
      </p:sp>
    </p:spTree>
    <p:extLst>
      <p:ext uri="{BB962C8B-B14F-4D97-AF65-F5344CB8AC3E}">
        <p14:creationId xmlns:p14="http://schemas.microsoft.com/office/powerpoint/2010/main" val="15698516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x" preserve="1">
  <p:cSld name="Title and Vertical Text">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pPr lvl="0">
              <a:defRPr sz="1800" b="0">
                <a:solidFill>
                  <a:srgbClr val="000000"/>
                </a:solidFill>
              </a:defRPr>
            </a:pPr>
            <a:r>
              <a:rPr sz="3757" b="1">
                <a:solidFill>
                  <a:srgbClr val="535353"/>
                </a:solidFill>
              </a:rPr>
              <a:t>Title Text</a:t>
            </a:r>
          </a:p>
        </p:txBody>
      </p:sp>
      <p:sp>
        <p:nvSpPr>
          <p:cNvPr id="49" name="Shape 49"/>
          <p:cNvSpPr>
            <a:spLocks noGrp="1"/>
          </p:cNvSpPr>
          <p:nvPr>
            <p:ph type="body" idx="1"/>
          </p:nvPr>
        </p:nvSpPr>
        <p:spPr>
          <a:xfrm>
            <a:off x="609602" y="1600203"/>
            <a:ext cx="10972801" cy="3987637"/>
          </a:xfrm>
          <a:prstGeom prst="rect">
            <a:avLst/>
          </a:prstGeom>
        </p:spPr>
        <p:txBody>
          <a:bodyPr/>
          <a:lstStyle>
            <a:lvl2pPr marL="711223" indent="-299912"/>
            <a:lvl3pPr marL="1099463" indent="-276842"/>
            <a:lvl4pPr marL="1561108" indent="-327179"/>
            <a:lvl5pPr marL="1972417" indent="-327179"/>
          </a:lstStyle>
          <a:p>
            <a:pPr lvl="0">
              <a:defRPr sz="1800">
                <a:solidFill>
                  <a:srgbClr val="000000"/>
                </a:solidFill>
              </a:defRPr>
            </a:pPr>
            <a:r>
              <a:rPr sz="2450">
                <a:solidFill>
                  <a:srgbClr val="535353"/>
                </a:solidFill>
              </a:rPr>
              <a:t>Body Level One</a:t>
            </a:r>
          </a:p>
          <a:p>
            <a:pPr lvl="1">
              <a:defRPr sz="1800">
                <a:solidFill>
                  <a:srgbClr val="000000"/>
                </a:solidFill>
              </a:defRPr>
            </a:pPr>
            <a:r>
              <a:rPr sz="2450">
                <a:solidFill>
                  <a:srgbClr val="535353"/>
                </a:solidFill>
              </a:rPr>
              <a:t>Body Level Two</a:t>
            </a:r>
          </a:p>
          <a:p>
            <a:pPr lvl="2">
              <a:defRPr sz="1800">
                <a:solidFill>
                  <a:srgbClr val="000000"/>
                </a:solidFill>
              </a:defRPr>
            </a:pPr>
            <a:r>
              <a:rPr sz="2450">
                <a:solidFill>
                  <a:srgbClr val="535353"/>
                </a:solidFill>
              </a:rPr>
              <a:t>Body Level Three</a:t>
            </a:r>
          </a:p>
          <a:p>
            <a:pPr lvl="3">
              <a:defRPr sz="1800">
                <a:solidFill>
                  <a:srgbClr val="000000"/>
                </a:solidFill>
              </a:defRPr>
            </a:pPr>
            <a:r>
              <a:rPr sz="2450">
                <a:solidFill>
                  <a:srgbClr val="535353"/>
                </a:solidFill>
              </a:rPr>
              <a:t>Body Level Four</a:t>
            </a:r>
          </a:p>
          <a:p>
            <a:pPr lvl="4">
              <a:defRPr sz="1800">
                <a:solidFill>
                  <a:srgbClr val="000000"/>
                </a:solidFill>
              </a:defRPr>
            </a:pPr>
            <a:r>
              <a:rPr sz="2450">
                <a:solidFill>
                  <a:srgbClr val="535353"/>
                </a:solidFill>
              </a:rPr>
              <a:t>Body Level Five</a:t>
            </a:r>
          </a:p>
        </p:txBody>
      </p:sp>
      <p:sp>
        <p:nvSpPr>
          <p:cNvPr id="4" name="Slide Number Placeholder 7"/>
          <p:cNvSpPr>
            <a:spLocks noGrp="1"/>
          </p:cNvSpPr>
          <p:nvPr>
            <p:ph type="sldNum" sz="quarter" idx="4"/>
          </p:nvPr>
        </p:nvSpPr>
        <p:spPr>
          <a:xfrm>
            <a:off x="8609737" y="6356617"/>
            <a:ext cx="2744353" cy="364512"/>
          </a:xfrm>
          <a:prstGeom prst="rect">
            <a:avLst/>
          </a:prstGeom>
        </p:spPr>
        <p:txBody>
          <a:bodyPr vert="horz" lIns="91440" tIns="45720" rIns="91440" bIns="45720" rtlCol="0" anchor="ctr"/>
          <a:lstStyle>
            <a:lvl1pPr algn="r">
              <a:defRPr sz="982">
                <a:solidFill>
                  <a:schemeClr val="tx1">
                    <a:tint val="75000"/>
                  </a:schemeClr>
                </a:solidFill>
              </a:defRPr>
            </a:lvl1pPr>
          </a:lstStyle>
          <a:p>
            <a:pPr defTabSz="770291"/>
            <a:fld id="{13EA54D5-0EF0-4D4A-B16D-8D5D47552249}" type="slidenum">
              <a:rPr lang="en-US" smtClean="0">
                <a:solidFill>
                  <a:srgbClr val="000000">
                    <a:tint val="75000"/>
                  </a:srgbClr>
                </a:solidFill>
              </a:rPr>
              <a:pPr defTabSz="770291"/>
              <a:t>‹#›</a:t>
            </a:fld>
            <a:endParaRPr lang="en-US" dirty="0">
              <a:solidFill>
                <a:srgbClr val="000000">
                  <a:tint val="75000"/>
                </a:srgbClr>
              </a:solidFill>
            </a:endParaRPr>
          </a:p>
        </p:txBody>
      </p:sp>
    </p:spTree>
    <p:extLst>
      <p:ext uri="{BB962C8B-B14F-4D97-AF65-F5344CB8AC3E}">
        <p14:creationId xmlns:p14="http://schemas.microsoft.com/office/powerpoint/2010/main" val="2331275971"/>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164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38200" y="2590483"/>
            <a:ext cx="10515600" cy="919481"/>
          </a:xfrm>
        </p:spPr>
        <p:txBody>
          <a:bodyPr anchor="b">
            <a:normAutofit/>
          </a:bodyPr>
          <a:lstStyle>
            <a:lvl1pPr algn="l">
              <a:defRPr sz="3888"/>
            </a:lvl1pPr>
          </a:lstStyle>
          <a:p>
            <a:r>
              <a:rPr lang="en-US"/>
              <a:t>Click to edit Master title style</a:t>
            </a:r>
            <a:endParaRPr lang="en-US" dirty="0"/>
          </a:p>
        </p:txBody>
      </p:sp>
      <p:sp>
        <p:nvSpPr>
          <p:cNvPr id="3" name="Subtitle 2"/>
          <p:cNvSpPr>
            <a:spLocks noGrp="1"/>
          </p:cNvSpPr>
          <p:nvPr>
            <p:ph type="subTitle" idx="1"/>
          </p:nvPr>
        </p:nvSpPr>
        <p:spPr>
          <a:xfrm>
            <a:off x="838200" y="3602039"/>
            <a:ext cx="10515600" cy="939223"/>
          </a:xfrm>
        </p:spPr>
        <p:txBody>
          <a:bodyPr>
            <a:normAutofit/>
          </a:bodyPr>
          <a:lstStyle>
            <a:lvl1pPr marL="0" indent="0" algn="l">
              <a:buNone/>
              <a:defRPr sz="2160"/>
            </a:lvl1pPr>
            <a:lvl2pPr marL="370332" indent="0" algn="ctr">
              <a:buNone/>
              <a:defRPr sz="1620"/>
            </a:lvl2pPr>
            <a:lvl3pPr marL="740664" indent="0" algn="ctr">
              <a:buNone/>
              <a:defRPr sz="1458"/>
            </a:lvl3pPr>
            <a:lvl4pPr marL="1110996" indent="0" algn="ctr">
              <a:buNone/>
              <a:defRPr sz="1296"/>
            </a:lvl4pPr>
            <a:lvl5pPr marL="1481328" indent="0" algn="ctr">
              <a:buNone/>
              <a:defRPr sz="1296"/>
            </a:lvl5pPr>
            <a:lvl6pPr marL="1851660" indent="0" algn="ctr">
              <a:buNone/>
              <a:defRPr sz="1296"/>
            </a:lvl6pPr>
            <a:lvl7pPr marL="2221992" indent="0" algn="ctr">
              <a:buNone/>
              <a:defRPr sz="1296"/>
            </a:lvl7pPr>
            <a:lvl8pPr marL="2592324" indent="0" algn="ctr">
              <a:buNone/>
              <a:defRPr sz="1296"/>
            </a:lvl8pPr>
            <a:lvl9pPr marL="2962656" indent="0" algn="ctr">
              <a:buNone/>
              <a:defRPr sz="1296"/>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3808" y="2153660"/>
            <a:ext cx="849376" cy="436822"/>
          </a:xfrm>
          <a:prstGeom prst="rect">
            <a:avLst/>
          </a:prstGeom>
        </p:spPr>
      </p:pic>
      <p:sp>
        <p:nvSpPr>
          <p:cNvPr id="9" name="Rectangle 8"/>
          <p:cNvSpPr/>
          <p:nvPr userDrawn="1"/>
        </p:nvSpPr>
        <p:spPr>
          <a:xfrm>
            <a:off x="10290048" y="599846"/>
            <a:ext cx="1284224" cy="833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0" name="Rectangle 9"/>
          <p:cNvSpPr/>
          <p:nvPr userDrawn="1"/>
        </p:nvSpPr>
        <p:spPr>
          <a:xfrm>
            <a:off x="786384" y="6188659"/>
            <a:ext cx="2286000" cy="4608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96523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Use Case">
    <p:spTree>
      <p:nvGrpSpPr>
        <p:cNvPr id="1" name=""/>
        <p:cNvGrpSpPr/>
        <p:nvPr/>
      </p:nvGrpSpPr>
      <p:grpSpPr>
        <a:xfrm>
          <a:off x="0" y="0"/>
          <a:ext cx="0" cy="0"/>
          <a:chOff x="0" y="0"/>
          <a:chExt cx="0" cy="0"/>
        </a:xfrm>
      </p:grpSpPr>
      <p:sp>
        <p:nvSpPr>
          <p:cNvPr id="2" name="Title 1"/>
          <p:cNvSpPr>
            <a:spLocks noGrp="1"/>
          </p:cNvSpPr>
          <p:nvPr>
            <p:ph type="title"/>
          </p:nvPr>
        </p:nvSpPr>
        <p:spPr>
          <a:xfrm>
            <a:off x="831851" y="2370126"/>
            <a:ext cx="10515600" cy="1097281"/>
          </a:xfrm>
        </p:spPr>
        <p:txBody>
          <a:bodyPr anchor="b">
            <a:normAutofit/>
          </a:bodyPr>
          <a:lstStyle>
            <a:lvl1pPr>
              <a:lnSpc>
                <a:spcPct val="125000"/>
              </a:lnSpc>
              <a:defRPr sz="2160" b="0" i="0">
                <a:solidFill>
                  <a:schemeClr val="bg2">
                    <a:lumMod val="50000"/>
                  </a:schemeClr>
                </a:solidFill>
                <a:latin typeface="Raleway" charset="0"/>
                <a:ea typeface="Raleway" charset="0"/>
                <a:cs typeface="Raleway" charset="0"/>
              </a:defRPr>
            </a:lvl1pPr>
          </a:lstStyle>
          <a:p>
            <a:r>
              <a:rPr lang="en-US" dirty="0"/>
              <a:t>Click to edit Master title style</a:t>
            </a:r>
          </a:p>
        </p:txBody>
      </p:sp>
      <p:sp>
        <p:nvSpPr>
          <p:cNvPr id="5" name="Footer Placeholder 4"/>
          <p:cNvSpPr>
            <a:spLocks noGrp="1"/>
          </p:cNvSpPr>
          <p:nvPr>
            <p:ph type="ftr" sz="quarter" idx="11"/>
          </p:nvPr>
        </p:nvSpPr>
        <p:spPr/>
        <p:txBody>
          <a:bodyPr/>
          <a:lstStyle/>
          <a:p>
            <a:pPr defTabSz="770291"/>
            <a:endParaRPr lang="en-US" dirty="0">
              <a:solidFill>
                <a:srgbClr val="000000">
                  <a:tint val="75000"/>
                </a:srgbClr>
              </a:solidFill>
            </a:endParaRPr>
          </a:p>
        </p:txBody>
      </p:sp>
      <p:sp>
        <p:nvSpPr>
          <p:cNvPr id="6" name="Slide Number Placeholder 5"/>
          <p:cNvSpPr>
            <a:spLocks noGrp="1"/>
          </p:cNvSpPr>
          <p:nvPr>
            <p:ph type="sldNum" sz="quarter" idx="12"/>
          </p:nvPr>
        </p:nvSpPr>
        <p:spPr/>
        <p:txBody>
          <a:bodyPr/>
          <a:lstStyle/>
          <a:p>
            <a:pPr defTabSz="770291"/>
            <a:fld id="{50A35569-E4B4-BF41-9D80-7D43F31F321B}" type="slidenum">
              <a:rPr lang="en-US" smtClean="0">
                <a:solidFill>
                  <a:srgbClr val="000000">
                    <a:tint val="75000"/>
                  </a:srgbClr>
                </a:solidFill>
              </a:rPr>
              <a:pPr defTabSz="770291"/>
              <a:t>‹#›</a:t>
            </a:fld>
            <a:endParaRPr lang="en-US" dirty="0">
              <a:solidFill>
                <a:srgbClr val="000000">
                  <a:tint val="75000"/>
                </a:srgbClr>
              </a:solidFill>
            </a:endParaRPr>
          </a:p>
        </p:txBody>
      </p:sp>
      <p:sp>
        <p:nvSpPr>
          <p:cNvPr id="8" name="Content Placeholder 7"/>
          <p:cNvSpPr>
            <a:spLocks noGrp="1"/>
          </p:cNvSpPr>
          <p:nvPr>
            <p:ph sz="quarter" idx="13"/>
          </p:nvPr>
        </p:nvSpPr>
        <p:spPr>
          <a:xfrm>
            <a:off x="831851" y="3555190"/>
            <a:ext cx="10515600" cy="2092147"/>
          </a:xfrm>
        </p:spPr>
        <p:txBody>
          <a:bodyPr/>
          <a:lstStyle>
            <a:lvl1pPr>
              <a:defRPr b="1" i="0">
                <a:latin typeface="Open Sans Semibold" charset="0"/>
                <a:ea typeface="Open Sans Semibold" charset="0"/>
                <a:cs typeface="Open Sans Semibold" charset="0"/>
              </a:defRPr>
            </a:lvl1pPr>
            <a:lvl2pPr>
              <a:defRPr b="1" i="0">
                <a:latin typeface="Open Sans Semibold" charset="0"/>
                <a:ea typeface="Open Sans Semibold" charset="0"/>
                <a:cs typeface="Open Sans Semibold" charset="0"/>
              </a:defRPr>
            </a:lvl2pPr>
            <a:lvl3pPr>
              <a:defRPr b="1" i="0">
                <a:latin typeface="Open Sans Semibold" charset="0"/>
                <a:ea typeface="Open Sans Semibold" charset="0"/>
                <a:cs typeface="Open Sans Semibold" charset="0"/>
              </a:defRPr>
            </a:lvl3pPr>
            <a:lvl4pPr>
              <a:defRPr b="1" i="0">
                <a:latin typeface="Open Sans Semibold" charset="0"/>
                <a:ea typeface="Open Sans Semibold" charset="0"/>
                <a:cs typeface="Open Sans Semibold" charset="0"/>
              </a:defRPr>
            </a:lvl4pPr>
            <a:lvl5pPr>
              <a:defRPr b="1" i="0">
                <a:latin typeface="Open Sans Semibold" charset="0"/>
                <a:ea typeface="Open Sans Semibold" charset="0"/>
                <a:cs typeface="Open Sans Semibold" charset="0"/>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9"/>
          <p:cNvSpPr>
            <a:spLocks noGrp="1"/>
          </p:cNvSpPr>
          <p:nvPr>
            <p:ph type="pic" sz="quarter" idx="14" hasCustomPrompt="1"/>
          </p:nvPr>
        </p:nvSpPr>
        <p:spPr>
          <a:xfrm>
            <a:off x="961901" y="1230046"/>
            <a:ext cx="3524249" cy="979170"/>
          </a:xfrm>
        </p:spPr>
        <p:txBody>
          <a:bodyPr/>
          <a:lstStyle>
            <a:lvl1pPr marL="0" indent="0">
              <a:buNone/>
              <a:defRPr baseline="0"/>
            </a:lvl1pPr>
          </a:lstStyle>
          <a:p>
            <a:r>
              <a:rPr lang="en-US" dirty="0"/>
              <a:t>Click to add logo</a:t>
            </a:r>
          </a:p>
        </p:txBody>
      </p:sp>
    </p:spTree>
    <p:extLst>
      <p:ext uri="{BB962C8B-B14F-4D97-AF65-F5344CB8AC3E}">
        <p14:creationId xmlns:p14="http://schemas.microsoft.com/office/powerpoint/2010/main" val="390493727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39789" y="1681164"/>
            <a:ext cx="5157787" cy="4508501"/>
          </a:xfrm>
        </p:spPr>
        <p:txBody>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81163"/>
            <a:ext cx="5183188" cy="823912"/>
          </a:xfrm>
        </p:spPr>
        <p:txBody>
          <a:bodyPr anchor="b"/>
          <a:lstStyle>
            <a:lvl1pPr marL="0" indent="0">
              <a:buNone/>
              <a:defRPr sz="1944" b="1" i="0">
                <a:latin typeface="Raleway SemiBold" charset="0"/>
                <a:ea typeface="Raleway SemiBold" charset="0"/>
                <a:cs typeface="Raleway SemiBold" charset="0"/>
              </a:defRPr>
            </a:lvl1pPr>
            <a:lvl2pPr marL="370332" indent="0">
              <a:buNone/>
              <a:defRPr sz="1620" b="1"/>
            </a:lvl2pPr>
            <a:lvl3pPr marL="740664" indent="0">
              <a:buNone/>
              <a:defRPr sz="1458" b="1"/>
            </a:lvl3pPr>
            <a:lvl4pPr marL="1110996" indent="0">
              <a:buNone/>
              <a:defRPr sz="1296" b="1"/>
            </a:lvl4pPr>
            <a:lvl5pPr marL="1481328" indent="0">
              <a:buNone/>
              <a:defRPr sz="1296" b="1"/>
            </a:lvl5pPr>
            <a:lvl6pPr marL="1851660" indent="0">
              <a:buNone/>
              <a:defRPr sz="1296" b="1"/>
            </a:lvl6pPr>
            <a:lvl7pPr marL="2221992" indent="0">
              <a:buNone/>
              <a:defRPr sz="1296" b="1"/>
            </a:lvl7pPr>
            <a:lvl8pPr marL="2592324" indent="0">
              <a:buNone/>
              <a:defRPr sz="1296" b="1"/>
            </a:lvl8pPr>
            <a:lvl9pPr marL="2962656" indent="0">
              <a:buNone/>
              <a:defRPr sz="1296" b="1"/>
            </a:lvl9pPr>
          </a:lstStyle>
          <a:p>
            <a:pPr lvl="0"/>
            <a:r>
              <a:rPr lang="en-US" dirty="0"/>
              <a:t>Click to edit Master text styles</a:t>
            </a:r>
          </a:p>
        </p:txBody>
      </p:sp>
      <p:sp>
        <p:nvSpPr>
          <p:cNvPr id="6" name="Content Placeholder 5"/>
          <p:cNvSpPr>
            <a:spLocks noGrp="1"/>
          </p:cNvSpPr>
          <p:nvPr>
            <p:ph sz="quarter" idx="4"/>
          </p:nvPr>
        </p:nvSpPr>
        <p:spPr>
          <a:xfrm>
            <a:off x="6172202" y="2505076"/>
            <a:ext cx="5183188" cy="3684588"/>
          </a:xfrm>
        </p:spPr>
        <p:txBody>
          <a:bodyPr>
            <a:normAutofit/>
          </a:bodyPr>
          <a:lstStyle>
            <a:lvl1pPr>
              <a:defRPr sz="1944"/>
            </a:lvl1pPr>
            <a:lvl2pPr>
              <a:defRPr sz="1728"/>
            </a:lvl2pPr>
            <a:lvl3pPr>
              <a:defRPr sz="1296"/>
            </a:lvl3pPr>
            <a:lvl4pPr>
              <a:defRPr sz="1188"/>
            </a:lvl4pPr>
            <a:lvl5pPr>
              <a:defRPr sz="1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pPr defTabSz="770291"/>
            <a:endParaRPr lang="en-US" dirty="0">
              <a:solidFill>
                <a:srgbClr val="000000">
                  <a:tint val="75000"/>
                </a:srgbClr>
              </a:solidFill>
            </a:endParaRPr>
          </a:p>
        </p:txBody>
      </p:sp>
      <p:sp>
        <p:nvSpPr>
          <p:cNvPr id="9" name="Slide Number Placeholder 8"/>
          <p:cNvSpPr>
            <a:spLocks noGrp="1"/>
          </p:cNvSpPr>
          <p:nvPr>
            <p:ph type="sldNum" sz="quarter" idx="12"/>
          </p:nvPr>
        </p:nvSpPr>
        <p:spPr/>
        <p:txBody>
          <a:bodyPr/>
          <a:lstStyle/>
          <a:p>
            <a:pPr defTabSz="770291"/>
            <a:fld id="{50A35569-E4B4-BF41-9D80-7D43F31F321B}" type="slidenum">
              <a:rPr lang="en-US" smtClean="0">
                <a:solidFill>
                  <a:srgbClr val="000000">
                    <a:tint val="75000"/>
                  </a:srgbClr>
                </a:solidFill>
              </a:rPr>
              <a:pPr defTabSz="770291"/>
              <a:t>‹#›</a:t>
            </a:fld>
            <a:endParaRPr lang="en-US" dirty="0">
              <a:solidFill>
                <a:srgbClr val="000000">
                  <a:tint val="75000"/>
                </a:srgbClr>
              </a:solidFill>
            </a:endParaRPr>
          </a:p>
        </p:txBody>
      </p:sp>
      <p:sp>
        <p:nvSpPr>
          <p:cNvPr id="10" name="Title 9"/>
          <p:cNvSpPr>
            <a:spLocks noGrp="1"/>
          </p:cNvSpPr>
          <p:nvPr>
            <p:ph type="title"/>
          </p:nvPr>
        </p:nvSpPr>
        <p:spPr>
          <a:xfrm>
            <a:off x="838200" y="365125"/>
            <a:ext cx="10515600" cy="1325563"/>
          </a:xfrm>
        </p:spPr>
        <p:txBody>
          <a:bodyPr>
            <a:normAutofit/>
          </a:bodyPr>
          <a:lstStyle>
            <a:lvl1pPr algn="ctr">
              <a:defRPr sz="1188"/>
            </a:lvl1pPr>
          </a:lstStyle>
          <a:p>
            <a:endParaRPr lang="en-US" dirty="0"/>
          </a:p>
        </p:txBody>
      </p:sp>
    </p:spTree>
    <p:extLst>
      <p:ext uri="{BB962C8B-B14F-4D97-AF65-F5344CB8AC3E}">
        <p14:creationId xmlns:p14="http://schemas.microsoft.com/office/powerpoint/2010/main" val="411208239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Section Break: Blue">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5" y="1103581"/>
            <a:ext cx="881653" cy="453421"/>
          </a:xfrm>
          <a:prstGeom prst="rect">
            <a:avLst/>
          </a:prstGeom>
        </p:spPr>
      </p:pic>
      <p:sp>
        <p:nvSpPr>
          <p:cNvPr id="11" name="Title 10"/>
          <p:cNvSpPr>
            <a:spLocks noGrp="1"/>
          </p:cNvSpPr>
          <p:nvPr>
            <p:ph type="title"/>
          </p:nvPr>
        </p:nvSpPr>
        <p:spPr>
          <a:xfrm>
            <a:off x="1402588" y="1709613"/>
            <a:ext cx="9386824" cy="3438779"/>
          </a:xfrm>
        </p:spPr>
        <p:txBody>
          <a:bodyPr anchor="ctr">
            <a:normAutofit/>
          </a:bodyPr>
          <a:lstStyle>
            <a:lvl1pPr algn="ctr">
              <a:lnSpc>
                <a:spcPct val="125000"/>
              </a:lnSpc>
              <a:defRPr sz="2592">
                <a:solidFill>
                  <a:schemeClr val="bg1"/>
                </a:solidFill>
              </a:defRPr>
            </a:lvl1pPr>
          </a:lstStyle>
          <a:p>
            <a:r>
              <a:rPr lang="en-US"/>
              <a:t>Click to edit Master title style</a:t>
            </a:r>
          </a:p>
        </p:txBody>
      </p:sp>
    </p:spTree>
    <p:extLst>
      <p:ext uri="{BB962C8B-B14F-4D97-AF65-F5344CB8AC3E}">
        <p14:creationId xmlns:p14="http://schemas.microsoft.com/office/powerpoint/2010/main" val="20086853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Section Break: Orange">
    <p:bg>
      <p:bgPr>
        <a:solidFill>
          <a:schemeClr val="accent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55175" y="1103581"/>
            <a:ext cx="881653" cy="453421"/>
          </a:xfrm>
          <a:prstGeom prst="rect">
            <a:avLst/>
          </a:prstGeom>
        </p:spPr>
      </p:pic>
      <p:sp>
        <p:nvSpPr>
          <p:cNvPr id="11" name="Title 10"/>
          <p:cNvSpPr>
            <a:spLocks noGrp="1"/>
          </p:cNvSpPr>
          <p:nvPr>
            <p:ph type="title"/>
          </p:nvPr>
        </p:nvSpPr>
        <p:spPr>
          <a:xfrm>
            <a:off x="1402588" y="1709613"/>
            <a:ext cx="9386824" cy="3438779"/>
          </a:xfrm>
        </p:spPr>
        <p:txBody>
          <a:bodyPr anchor="ctr">
            <a:normAutofit/>
          </a:bodyPr>
          <a:lstStyle>
            <a:lvl1pPr algn="ctr">
              <a:lnSpc>
                <a:spcPct val="125000"/>
              </a:lnSpc>
              <a:defRPr sz="2592">
                <a:solidFill>
                  <a:schemeClr val="bg1"/>
                </a:solidFill>
              </a:defRPr>
            </a:lvl1pPr>
          </a:lstStyle>
          <a:p>
            <a:r>
              <a:rPr lang="en-US"/>
              <a:t>Click to edit Master title style</a:t>
            </a:r>
          </a:p>
        </p:txBody>
      </p:sp>
    </p:spTree>
    <p:extLst>
      <p:ext uri="{BB962C8B-B14F-4D97-AF65-F5344CB8AC3E}">
        <p14:creationId xmlns:p14="http://schemas.microsoft.com/office/powerpoint/2010/main" val="165174972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Two Content - Blue">
    <p:spTree>
      <p:nvGrpSpPr>
        <p:cNvPr id="1" name=""/>
        <p:cNvGrpSpPr/>
        <p:nvPr/>
      </p:nvGrpSpPr>
      <p:grpSpPr>
        <a:xfrm>
          <a:off x="0" y="0"/>
          <a:ext cx="0" cy="0"/>
          <a:chOff x="0" y="0"/>
          <a:chExt cx="0" cy="0"/>
        </a:xfrm>
      </p:grpSpPr>
      <p:sp>
        <p:nvSpPr>
          <p:cNvPr id="16" name="Shape 16"/>
          <p:cNvSpPr/>
          <p:nvPr/>
        </p:nvSpPr>
        <p:spPr>
          <a:xfrm>
            <a:off x="167645" y="6425760"/>
            <a:ext cx="11886051" cy="1"/>
          </a:xfrm>
          <a:prstGeom prst="line">
            <a:avLst/>
          </a:prstGeom>
          <a:ln w="12700">
            <a:solidFill>
              <a:srgbClr val="000000">
                <a:alpha val="10000"/>
              </a:srgbClr>
            </a:solidFill>
          </a:ln>
        </p:spPr>
        <p:txBody>
          <a:bodyPr lIns="0" tIns="0" rIns="0" bIns="0"/>
          <a:lstStyle/>
          <a:p>
            <a:pPr marL="0" marR="0" lvl="0" indent="0" algn="l" defTabSz="372469" rtl="0" eaLnBrk="1" fontAlgn="auto" latinLnBrk="0" hangingPunct="1">
              <a:lnSpc>
                <a:spcPct val="100000"/>
              </a:lnSpc>
              <a:spcBef>
                <a:spcPts val="0"/>
              </a:spcBef>
              <a:spcAft>
                <a:spcPts val="0"/>
              </a:spcAft>
              <a:buClrTx/>
              <a:buSzTx/>
              <a:buFontTx/>
              <a:buNone/>
              <a:tabLst/>
              <a:defRPr sz="1200">
                <a:latin typeface="+mj-lt"/>
                <a:ea typeface="+mj-ea"/>
                <a:cs typeface="+mj-cs"/>
                <a:sym typeface="Helvetica"/>
              </a:defRPr>
            </a:pPr>
            <a:endParaRPr kumimoji="0" sz="1080" b="0" i="0" u="none" strike="noStrike" kern="1200" cap="none" spc="0" normalizeH="0" baseline="0" noProof="0" dirty="0">
              <a:ln>
                <a:noFill/>
              </a:ln>
              <a:solidFill>
                <a:srgbClr val="000000"/>
              </a:solidFill>
              <a:effectLst/>
              <a:uLnTx/>
              <a:uFillTx/>
              <a:latin typeface="Calibri Light" panose="020F0302020204030204"/>
              <a:ea typeface="+mn-ea"/>
              <a:cs typeface="+mn-cs"/>
              <a:sym typeface="Helvetica"/>
            </a:endParaRPr>
          </a:p>
        </p:txBody>
      </p:sp>
      <p:sp>
        <p:nvSpPr>
          <p:cNvPr id="17" name="Shape 17"/>
          <p:cNvSpPr/>
          <p:nvPr/>
        </p:nvSpPr>
        <p:spPr>
          <a:xfrm>
            <a:off x="167641" y="6533014"/>
            <a:ext cx="4917248" cy="178129"/>
          </a:xfrm>
          <a:prstGeom prst="rect">
            <a:avLst/>
          </a:prstGeom>
          <a:ln w="12700">
            <a:miter lim="400000"/>
          </a:ln>
          <a:extLst>
            <a:ext uri="{C572A759-6A51-4108-AA02-DFA0A04FC94B}">
              <ma14:wrappingTextBoxFlag xmlns="" xmlns:ma14="http://schemas.microsoft.com/office/mac/drawingml/2011/main" val="1"/>
            </a:ext>
          </a:extLst>
        </p:spPr>
        <p:txBody>
          <a:bodyPr lIns="37244" tIns="37244" rIns="37244" bIns="37244">
            <a:spAutoFit/>
          </a:bodyPr>
          <a:lstStyle>
            <a:lvl1pPr algn="l">
              <a:lnSpc>
                <a:spcPct val="93000"/>
              </a:lnSpc>
              <a:defRPr sz="900">
                <a:solidFill>
                  <a:srgbClr val="A7A7A7"/>
                </a:solidFill>
                <a:latin typeface="+mj-lt"/>
                <a:ea typeface="+mj-ea"/>
                <a:cs typeface="+mj-cs"/>
                <a:sym typeface="Helvetica"/>
              </a:defRPr>
            </a:lvl1pPr>
          </a:lstStyle>
          <a:p>
            <a:pPr marL="0" marR="0" lvl="0" indent="0" algn="l" defTabSz="770291" rtl="0" eaLnBrk="1" fontAlgn="auto" latinLnBrk="0" hangingPunct="1">
              <a:lnSpc>
                <a:spcPct val="93000"/>
              </a:lnSpc>
              <a:spcBef>
                <a:spcPts val="0"/>
              </a:spcBef>
              <a:spcAft>
                <a:spcPts val="0"/>
              </a:spcAft>
              <a:buClrTx/>
              <a:buSzTx/>
              <a:buFontTx/>
              <a:buNone/>
              <a:tabLst/>
              <a:defRPr sz="1800">
                <a:solidFill>
                  <a:srgbClr val="000000"/>
                </a:solidFill>
              </a:defRPr>
            </a:pPr>
            <a:r>
              <a:rPr kumimoji="0" sz="719" b="0" i="0" u="none" strike="noStrike" kern="1200" cap="none" spc="0" normalizeH="0" baseline="0" noProof="0" dirty="0">
                <a:ln>
                  <a:noFill/>
                </a:ln>
                <a:solidFill>
                  <a:srgbClr val="A7A7A7"/>
                </a:solidFill>
                <a:effectLst/>
                <a:uLnTx/>
                <a:uFillTx/>
                <a:latin typeface="Calibri Light" panose="020F0302020204030204"/>
                <a:ea typeface="+mj-ea"/>
                <a:cs typeface="+mj-cs"/>
                <a:sym typeface="Helvetica"/>
              </a:rPr>
              <a:t>Cloudamize, Inc. Confidential &amp; Proprietary Information </a:t>
            </a:r>
          </a:p>
        </p:txBody>
      </p:sp>
      <p:sp>
        <p:nvSpPr>
          <p:cNvPr id="18" name="Shape 18"/>
          <p:cNvSpPr/>
          <p:nvPr/>
        </p:nvSpPr>
        <p:spPr>
          <a:xfrm rot="10800000">
            <a:off x="167647" y="4"/>
            <a:ext cx="1474676" cy="1193354"/>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1493"/>
                  <a:pt x="21600" y="3335"/>
                </a:cubicBezTo>
                <a:lnTo>
                  <a:pt x="21600" y="21600"/>
                </a:lnTo>
                <a:lnTo>
                  <a:pt x="0" y="21600"/>
                </a:lnTo>
                <a:lnTo>
                  <a:pt x="0" y="3335"/>
                </a:lnTo>
                <a:cubicBezTo>
                  <a:pt x="0" y="1493"/>
                  <a:pt x="1612" y="0"/>
                  <a:pt x="3600" y="0"/>
                </a:cubicBezTo>
                <a:close/>
              </a:path>
            </a:pathLst>
          </a:custGeom>
          <a:solidFill>
            <a:srgbClr val="00A6FF"/>
          </a:solidFill>
          <a:ln w="12700">
            <a:miter lim="400000"/>
          </a:ln>
        </p:spPr>
        <p:txBody>
          <a:bodyPr lIns="0" tIns="0" rIns="0" bIns="0" anchor="ctr"/>
          <a:lstStyle/>
          <a:p>
            <a:pPr marL="0" marR="0" lvl="0" indent="0" algn="l" defTabSz="770291" rtl="0" eaLnBrk="1" fontAlgn="auto" latinLnBrk="0" hangingPunct="1">
              <a:lnSpc>
                <a:spcPct val="100000"/>
              </a:lnSpc>
              <a:spcBef>
                <a:spcPts val="0"/>
              </a:spcBef>
              <a:spcAft>
                <a:spcPts val="0"/>
              </a:spcAft>
              <a:buClrTx/>
              <a:buSzTx/>
              <a:buFontTx/>
              <a:buNone/>
              <a:tabLst/>
              <a:defRPr sz="4600">
                <a:solidFill>
                  <a:srgbClr val="FFFFFF"/>
                </a:solidFill>
                <a:latin typeface="Calibri"/>
                <a:ea typeface="Calibri"/>
                <a:cs typeface="Calibri"/>
                <a:sym typeface="Calibri"/>
              </a:defRPr>
            </a:pPr>
            <a:endParaRPr kumimoji="0" sz="4138" b="0" i="0" u="none" strike="noStrike" kern="1200" cap="none" spc="0" normalizeH="0" baseline="0" noProof="0" dirty="0">
              <a:ln>
                <a:noFill/>
              </a:ln>
              <a:solidFill>
                <a:srgbClr val="FFFFFF"/>
              </a:solidFill>
              <a:effectLst/>
              <a:uLnTx/>
              <a:uFillTx/>
              <a:latin typeface="Calibri"/>
              <a:cs typeface="Calibri"/>
              <a:sym typeface="Calibri"/>
            </a:endParaRPr>
          </a:p>
        </p:txBody>
      </p:sp>
      <p:pic>
        <p:nvPicPr>
          <p:cNvPr id="19" name="image1.png"/>
          <p:cNvPicPr/>
          <p:nvPr/>
        </p:nvPicPr>
        <p:blipFill>
          <a:blip r:embed="rId2">
            <a:extLst/>
          </a:blip>
          <a:stretch>
            <a:fillRect/>
          </a:stretch>
        </p:blipFill>
        <p:spPr>
          <a:xfrm>
            <a:off x="363745" y="675288"/>
            <a:ext cx="1082479" cy="421835"/>
          </a:xfrm>
          <a:prstGeom prst="rect">
            <a:avLst/>
          </a:prstGeom>
          <a:ln w="12700">
            <a:miter lim="400000"/>
          </a:ln>
        </p:spPr>
      </p:pic>
      <p:sp>
        <p:nvSpPr>
          <p:cNvPr id="3" name="Title 2"/>
          <p:cNvSpPr>
            <a:spLocks noGrp="1"/>
          </p:cNvSpPr>
          <p:nvPr>
            <p:ph type="title"/>
          </p:nvPr>
        </p:nvSpPr>
        <p:spPr/>
        <p:txBody>
          <a:bodyPr vert="horz"/>
          <a:lstStyle/>
          <a:p>
            <a:r>
              <a:rPr lang="en-US"/>
              <a:t>Click to edit Master title style</a:t>
            </a:r>
          </a:p>
        </p:txBody>
      </p:sp>
    </p:spTree>
    <p:extLst>
      <p:ext uri="{BB962C8B-B14F-4D97-AF65-F5344CB8AC3E}">
        <p14:creationId xmlns:p14="http://schemas.microsoft.com/office/powerpoint/2010/main" val="2606216405"/>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0"/>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7" y="434679"/>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4" y="1413776"/>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1"/>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309074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86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23110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8867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4025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2250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image" Target="../media/image5.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image" Target="../media/image4.emf"/><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4.emf"/><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image" Target="../media/image8.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4.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8.emf"/><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4.emf"/></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8.xml"/><Relationship Id="rId2" Type="http://schemas.openxmlformats.org/officeDocument/2006/relationships/slideLayout" Target="../slideLayouts/slideLayout77.xml"/><Relationship Id="rId1" Type="http://schemas.openxmlformats.org/officeDocument/2006/relationships/slideLayout" Target="../slideLayouts/slideLayout76.xml"/><Relationship Id="rId5" Type="http://schemas.openxmlformats.org/officeDocument/2006/relationships/theme" Target="../theme/theme6.xml"/><Relationship Id="rId4"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39160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p:nvSpPr>
        <p:spPr>
          <a:xfrm>
            <a:off x="130048" y="117044"/>
            <a:ext cx="11931904" cy="6623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5" dirty="0"/>
          </a:p>
        </p:txBody>
      </p:sp>
      <p:sp>
        <p:nvSpPr>
          <p:cNvPr id="2" name="Title Placeholder 1"/>
          <p:cNvSpPr>
            <a:spLocks noGrp="1"/>
          </p:cNvSpPr>
          <p:nvPr>
            <p:ph type="title"/>
          </p:nvPr>
        </p:nvSpPr>
        <p:spPr>
          <a:xfrm>
            <a:off x="838200" y="365125"/>
            <a:ext cx="938682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297831"/>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297831"/>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fld id="{16166B4F-1E11-5347-A7C3-20918AED855E}" type="slidenum">
              <a:rPr lang="en-US" smtClean="0"/>
              <a:t>‹#›</a:t>
            </a:fld>
            <a:endParaRPr lang="en-US"/>
          </a:p>
        </p:txBody>
      </p:sp>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8200" y="6332222"/>
            <a:ext cx="1661808" cy="267077"/>
          </a:xfrm>
          <a:prstGeom prst="rect">
            <a:avLst/>
          </a:prstGeom>
        </p:spPr>
      </p:pic>
      <p:pic>
        <p:nvPicPr>
          <p:cNvPr id="4" name="Picture 3"/>
          <p:cNvPicPr>
            <a:picLocks noChangeAspect="1"/>
          </p:cNvPicPr>
          <p:nvPr userDrawn="1"/>
        </p:nvPicPr>
        <p:blipFill>
          <a:blip r:embed="rId16"/>
          <a:stretch>
            <a:fillRect/>
          </a:stretch>
        </p:blipFill>
        <p:spPr>
          <a:xfrm>
            <a:off x="10447173" y="774755"/>
            <a:ext cx="931601" cy="436070"/>
          </a:xfrm>
          <a:prstGeom prst="rect">
            <a:avLst/>
          </a:prstGeom>
        </p:spPr>
      </p:pic>
    </p:spTree>
    <p:extLst>
      <p:ext uri="{BB962C8B-B14F-4D97-AF65-F5344CB8AC3E}">
        <p14:creationId xmlns:p14="http://schemas.microsoft.com/office/powerpoint/2010/main" val="275748794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txStyles>
    <p:titleStyle>
      <a:lvl1pPr algn="l" defTabSz="822960" rtl="0" eaLnBrk="1" latinLnBrk="0" hangingPunct="1">
        <a:lnSpc>
          <a:spcPct val="90000"/>
        </a:lnSpc>
        <a:spcBef>
          <a:spcPct val="0"/>
        </a:spcBef>
        <a:buNone/>
        <a:defRPr sz="3360" kern="1200">
          <a:solidFill>
            <a:srgbClr val="5E5E5E"/>
          </a:solidFill>
          <a:latin typeface="Raleway" charset="0"/>
          <a:ea typeface="Raleway" charset="0"/>
          <a:cs typeface="Raleway" charset="0"/>
        </a:defRPr>
      </a:lvl1pPr>
    </p:titleStyle>
    <p:bodyStyle>
      <a:lvl1pPr marL="205740" indent="-205740" algn="l" defTabSz="822960" rtl="0" eaLnBrk="1" latinLnBrk="0" hangingPunct="1">
        <a:lnSpc>
          <a:spcPct val="125000"/>
        </a:lnSpc>
        <a:spcBef>
          <a:spcPts val="900"/>
        </a:spcBef>
        <a:buFont typeface="Arial" panose="020B0604020202020204" pitchFamily="34" charset="0"/>
        <a:buChar char="•"/>
        <a:defRPr sz="2400" b="0" i="0" kern="1200">
          <a:solidFill>
            <a:srgbClr val="5E5E5E"/>
          </a:solidFill>
          <a:latin typeface="Open Sans Light" charset="0"/>
          <a:ea typeface="Open Sans Light" charset="0"/>
          <a:cs typeface="Open Sans Light" charset="0"/>
        </a:defRPr>
      </a:lvl1pPr>
      <a:lvl2pPr marL="617220" indent="-205740" algn="l" defTabSz="822960" rtl="0" eaLnBrk="1" latinLnBrk="0" hangingPunct="1">
        <a:lnSpc>
          <a:spcPct val="125000"/>
        </a:lnSpc>
        <a:spcBef>
          <a:spcPts val="450"/>
        </a:spcBef>
        <a:buFont typeface="Arial" panose="020B0604020202020204" pitchFamily="34" charset="0"/>
        <a:buChar char="•"/>
        <a:defRPr sz="2160" b="0" i="0" kern="1200">
          <a:solidFill>
            <a:srgbClr val="5E5E5E"/>
          </a:solidFill>
          <a:latin typeface="Open Sans Light" charset="0"/>
          <a:ea typeface="Open Sans Light" charset="0"/>
          <a:cs typeface="Open Sans Light" charset="0"/>
        </a:defRPr>
      </a:lvl2pPr>
      <a:lvl3pPr marL="1028700" indent="-205740" algn="l" defTabSz="822960" rtl="0" eaLnBrk="1" latinLnBrk="0" hangingPunct="1">
        <a:lnSpc>
          <a:spcPct val="125000"/>
        </a:lnSpc>
        <a:spcBef>
          <a:spcPts val="450"/>
        </a:spcBef>
        <a:buFont typeface="Arial" panose="020B0604020202020204" pitchFamily="34" charset="0"/>
        <a:buChar char="•"/>
        <a:defRPr sz="1680" b="0" i="0" kern="1200">
          <a:solidFill>
            <a:srgbClr val="5E5E5E"/>
          </a:solidFill>
          <a:latin typeface="Open Sans Light" charset="0"/>
          <a:ea typeface="Open Sans Light" charset="0"/>
          <a:cs typeface="Open Sans Light" charset="0"/>
        </a:defRPr>
      </a:lvl3pPr>
      <a:lvl4pPr marL="1440180" indent="-205740" algn="l" defTabSz="822960" rtl="0" eaLnBrk="1" latinLnBrk="0" hangingPunct="1">
        <a:lnSpc>
          <a:spcPct val="125000"/>
        </a:lnSpc>
        <a:spcBef>
          <a:spcPts val="450"/>
        </a:spcBef>
        <a:buFont typeface="Arial" panose="020B0604020202020204" pitchFamily="34" charset="0"/>
        <a:buChar char="•"/>
        <a:defRPr sz="1440" b="0" i="0" kern="1200">
          <a:solidFill>
            <a:srgbClr val="5E5E5E"/>
          </a:solidFill>
          <a:latin typeface="Open Sans Light" charset="0"/>
          <a:ea typeface="Open Sans Light" charset="0"/>
          <a:cs typeface="Open Sans Light" charset="0"/>
        </a:defRPr>
      </a:lvl4pPr>
      <a:lvl5pPr marL="1851660" indent="-205740" algn="l" defTabSz="822960" rtl="0" eaLnBrk="1" latinLnBrk="0" hangingPunct="1">
        <a:lnSpc>
          <a:spcPct val="125000"/>
        </a:lnSpc>
        <a:spcBef>
          <a:spcPts val="450"/>
        </a:spcBef>
        <a:buFont typeface="Arial" panose="020B0604020202020204" pitchFamily="34" charset="0"/>
        <a:buChar char="•"/>
        <a:defRPr sz="1440" b="0" i="0" kern="1200">
          <a:solidFill>
            <a:srgbClr val="5E5E5E"/>
          </a:solidFill>
          <a:latin typeface="Open Sans Light" charset="0"/>
          <a:ea typeface="Open Sans Light" charset="0"/>
          <a:cs typeface="Open Sans Light"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130048" y="117043"/>
            <a:ext cx="11931904" cy="662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5" dirty="0"/>
          </a:p>
        </p:txBody>
      </p:sp>
      <p:sp>
        <p:nvSpPr>
          <p:cNvPr id="2" name="Title Placeholder 1"/>
          <p:cNvSpPr>
            <a:spLocks noGrp="1"/>
          </p:cNvSpPr>
          <p:nvPr>
            <p:ph type="title"/>
          </p:nvPr>
        </p:nvSpPr>
        <p:spPr>
          <a:xfrm>
            <a:off x="838200" y="365125"/>
            <a:ext cx="9386824"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297830"/>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297830"/>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fld id="{50A35569-E4B4-BF41-9D80-7D43F31F321B}" type="slidenum">
              <a:rPr lang="en-US" smtClean="0"/>
              <a:t>‹#›</a:t>
            </a:fld>
            <a:endParaRPr lang="en-US" dirty="0"/>
          </a:p>
        </p:txBody>
      </p:sp>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72147" y="801196"/>
            <a:ext cx="881653" cy="453421"/>
          </a:xfrm>
          <a:prstGeom prst="rect">
            <a:avLst/>
          </a:prstGeom>
        </p:spPr>
      </p:pic>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38200" y="6332222"/>
            <a:ext cx="1661808" cy="267077"/>
          </a:xfrm>
          <a:prstGeom prst="rect">
            <a:avLst/>
          </a:prstGeom>
        </p:spPr>
      </p:pic>
    </p:spTree>
    <p:extLst>
      <p:ext uri="{BB962C8B-B14F-4D97-AF65-F5344CB8AC3E}">
        <p14:creationId xmlns:p14="http://schemas.microsoft.com/office/powerpoint/2010/main" val="359945784"/>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822960" rtl="0" eaLnBrk="1" latinLnBrk="0" hangingPunct="1">
        <a:lnSpc>
          <a:spcPct val="90000"/>
        </a:lnSpc>
        <a:spcBef>
          <a:spcPct val="0"/>
        </a:spcBef>
        <a:buNone/>
        <a:defRPr sz="3360" kern="1200">
          <a:solidFill>
            <a:schemeClr val="tx1"/>
          </a:solidFill>
          <a:latin typeface="Raleway" charset="0"/>
          <a:ea typeface="Raleway" charset="0"/>
          <a:cs typeface="Raleway" charset="0"/>
        </a:defRPr>
      </a:lvl1pPr>
    </p:titleStyle>
    <p:bodyStyle>
      <a:lvl1pPr marL="205740" indent="-205740" algn="l" defTabSz="822960" rtl="0" eaLnBrk="1" latinLnBrk="0" hangingPunct="1">
        <a:lnSpc>
          <a:spcPct val="125000"/>
        </a:lnSpc>
        <a:spcBef>
          <a:spcPts val="900"/>
        </a:spcBef>
        <a:buFont typeface="Arial" panose="020B0604020202020204" pitchFamily="34" charset="0"/>
        <a:buChar char="•"/>
        <a:defRPr sz="2400" b="0" i="0" kern="1200">
          <a:solidFill>
            <a:schemeClr val="tx1"/>
          </a:solidFill>
          <a:latin typeface="Open Sans Light" charset="0"/>
          <a:ea typeface="Open Sans Light" charset="0"/>
          <a:cs typeface="Open Sans Light" charset="0"/>
        </a:defRPr>
      </a:lvl1pPr>
      <a:lvl2pPr marL="617220" indent="-205740" algn="l" defTabSz="822960" rtl="0" eaLnBrk="1" latinLnBrk="0" hangingPunct="1">
        <a:lnSpc>
          <a:spcPct val="125000"/>
        </a:lnSpc>
        <a:spcBef>
          <a:spcPts val="450"/>
        </a:spcBef>
        <a:buFont typeface="Arial" panose="020B0604020202020204" pitchFamily="34" charset="0"/>
        <a:buChar char="•"/>
        <a:defRPr sz="2160" b="0" i="0" kern="1200">
          <a:solidFill>
            <a:schemeClr val="tx1"/>
          </a:solidFill>
          <a:latin typeface="Open Sans Light" charset="0"/>
          <a:ea typeface="Open Sans Light" charset="0"/>
          <a:cs typeface="Open Sans Light" charset="0"/>
        </a:defRPr>
      </a:lvl2pPr>
      <a:lvl3pPr marL="1028700" indent="-205740" algn="l" defTabSz="822960" rtl="0" eaLnBrk="1" latinLnBrk="0" hangingPunct="1">
        <a:lnSpc>
          <a:spcPct val="125000"/>
        </a:lnSpc>
        <a:spcBef>
          <a:spcPts val="450"/>
        </a:spcBef>
        <a:buFont typeface="Arial" panose="020B0604020202020204" pitchFamily="34" charset="0"/>
        <a:buChar char="•"/>
        <a:defRPr sz="1680" b="0" i="0" kern="1200">
          <a:solidFill>
            <a:schemeClr val="tx1"/>
          </a:solidFill>
          <a:latin typeface="Open Sans Light" charset="0"/>
          <a:ea typeface="Open Sans Light" charset="0"/>
          <a:cs typeface="Open Sans Light" charset="0"/>
        </a:defRPr>
      </a:lvl3pPr>
      <a:lvl4pPr marL="1440180" indent="-205740" algn="l" defTabSz="822960" rtl="0" eaLnBrk="1" latinLnBrk="0" hangingPunct="1">
        <a:lnSpc>
          <a:spcPct val="125000"/>
        </a:lnSpc>
        <a:spcBef>
          <a:spcPts val="450"/>
        </a:spcBef>
        <a:buFont typeface="Arial" panose="020B0604020202020204" pitchFamily="34" charset="0"/>
        <a:buChar char="•"/>
        <a:defRPr sz="1440" b="0" i="0" kern="1200">
          <a:solidFill>
            <a:schemeClr val="tx1"/>
          </a:solidFill>
          <a:latin typeface="Open Sans Light" charset="0"/>
          <a:ea typeface="Open Sans Light" charset="0"/>
          <a:cs typeface="Open Sans Light" charset="0"/>
        </a:defRPr>
      </a:lvl4pPr>
      <a:lvl5pPr marL="1851660" indent="-205740" algn="l" defTabSz="822960" rtl="0" eaLnBrk="1" latinLnBrk="0" hangingPunct="1">
        <a:lnSpc>
          <a:spcPct val="125000"/>
        </a:lnSpc>
        <a:spcBef>
          <a:spcPts val="450"/>
        </a:spcBef>
        <a:buFont typeface="Arial" panose="020B0604020202020204" pitchFamily="34" charset="0"/>
        <a:buChar char="•"/>
        <a:defRPr sz="1440" b="0" i="0" kern="1200">
          <a:solidFill>
            <a:schemeClr val="tx1"/>
          </a:solidFill>
          <a:latin typeface="Open Sans Light" charset="0"/>
          <a:ea typeface="Open Sans Light" charset="0"/>
          <a:cs typeface="Open Sans Light"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9" name="Rectangle 8"/>
          <p:cNvSpPr/>
          <p:nvPr/>
        </p:nvSpPr>
        <p:spPr>
          <a:xfrm>
            <a:off x="130048" y="117044"/>
            <a:ext cx="11931904" cy="66239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5" dirty="0"/>
          </a:p>
        </p:txBody>
      </p:sp>
      <p:sp>
        <p:nvSpPr>
          <p:cNvPr id="2" name="Title Placeholder 1"/>
          <p:cNvSpPr>
            <a:spLocks noGrp="1"/>
          </p:cNvSpPr>
          <p:nvPr>
            <p:ph type="title"/>
          </p:nvPr>
        </p:nvSpPr>
        <p:spPr>
          <a:xfrm>
            <a:off x="838200" y="365125"/>
            <a:ext cx="9386824"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8600" y="6297831"/>
            <a:ext cx="4114800" cy="365125"/>
          </a:xfrm>
          <a:prstGeom prst="rect">
            <a:avLst/>
          </a:prstGeom>
        </p:spPr>
        <p:txBody>
          <a:bodyPr vert="horz" lIns="91440" tIns="45720" rIns="91440" bIns="45720" rtlCol="0" anchor="ctr"/>
          <a:lstStyle>
            <a:lvl1pPr algn="ctr">
              <a:defRPr sz="108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297831"/>
            <a:ext cx="2743200" cy="365125"/>
          </a:xfrm>
          <a:prstGeom prst="rect">
            <a:avLst/>
          </a:prstGeom>
        </p:spPr>
        <p:txBody>
          <a:bodyPr vert="horz" lIns="91440" tIns="45720" rIns="91440" bIns="45720" rtlCol="0" anchor="ctr"/>
          <a:lstStyle>
            <a:lvl1pPr algn="r">
              <a:defRPr sz="1080">
                <a:solidFill>
                  <a:schemeClr val="tx1">
                    <a:tint val="75000"/>
                  </a:schemeClr>
                </a:solidFill>
              </a:defRPr>
            </a:lvl1pPr>
          </a:lstStyle>
          <a:p>
            <a:fld id="{50A35569-E4B4-BF41-9D80-7D43F31F321B}" type="slidenum">
              <a:rPr lang="en-US" smtClean="0"/>
              <a:t>‹#›</a:t>
            </a:fld>
            <a:endParaRPr lang="en-US" dirty="0"/>
          </a:p>
        </p:txBody>
      </p:sp>
      <p:pic>
        <p:nvPicPr>
          <p:cNvPr id="7" name="Picture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72147" y="801196"/>
            <a:ext cx="881653" cy="453421"/>
          </a:xfrm>
          <a:prstGeom prst="rect">
            <a:avLst/>
          </a:prstGeom>
        </p:spPr>
      </p:pic>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8200" y="6332222"/>
            <a:ext cx="1661808" cy="267077"/>
          </a:xfrm>
          <a:prstGeom prst="rect">
            <a:avLst/>
          </a:prstGeom>
        </p:spPr>
      </p:pic>
      <p:sp>
        <p:nvSpPr>
          <p:cNvPr id="10" name="Rectangle 9"/>
          <p:cNvSpPr/>
          <p:nvPr userDrawn="1"/>
        </p:nvSpPr>
        <p:spPr>
          <a:xfrm>
            <a:off x="130048" y="117043"/>
            <a:ext cx="11931904" cy="662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85" dirty="0"/>
          </a:p>
        </p:txBody>
      </p:sp>
      <p:pic>
        <p:nvPicPr>
          <p:cNvPr id="11" name="Picture 1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472147" y="801196"/>
            <a:ext cx="881653" cy="453421"/>
          </a:xfrm>
          <a:prstGeom prst="rect">
            <a:avLst/>
          </a:prstGeom>
        </p:spPr>
      </p:pic>
      <p:pic>
        <p:nvPicPr>
          <p:cNvPr id="12" name="Picture 11"/>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38200" y="6332222"/>
            <a:ext cx="1661808" cy="267077"/>
          </a:xfrm>
          <a:prstGeom prst="rect">
            <a:avLst/>
          </a:prstGeom>
        </p:spPr>
      </p:pic>
    </p:spTree>
    <p:extLst>
      <p:ext uri="{BB962C8B-B14F-4D97-AF65-F5344CB8AC3E}">
        <p14:creationId xmlns:p14="http://schemas.microsoft.com/office/powerpoint/2010/main" val="6269365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Lst>
  <p:txStyles>
    <p:titleStyle>
      <a:lvl1pPr algn="l" defTabSz="822960" rtl="0" eaLnBrk="1" latinLnBrk="0" hangingPunct="1">
        <a:lnSpc>
          <a:spcPct val="90000"/>
        </a:lnSpc>
        <a:spcBef>
          <a:spcPct val="0"/>
        </a:spcBef>
        <a:buNone/>
        <a:defRPr sz="3360" kern="1200">
          <a:solidFill>
            <a:srgbClr val="595959"/>
          </a:solidFill>
          <a:latin typeface="Raleway" charset="0"/>
          <a:ea typeface="Raleway" charset="0"/>
          <a:cs typeface="Raleway" charset="0"/>
        </a:defRPr>
      </a:lvl1pPr>
    </p:titleStyle>
    <p:bodyStyle>
      <a:lvl1pPr marL="205740" indent="-205740" algn="l" defTabSz="822960" rtl="0" eaLnBrk="1" latinLnBrk="0" hangingPunct="1">
        <a:lnSpc>
          <a:spcPct val="125000"/>
        </a:lnSpc>
        <a:spcBef>
          <a:spcPts val="900"/>
        </a:spcBef>
        <a:buFont typeface="Arial" panose="020B0604020202020204" pitchFamily="34" charset="0"/>
        <a:buChar char="•"/>
        <a:defRPr sz="2400" b="0" i="0" kern="1200">
          <a:solidFill>
            <a:srgbClr val="595959"/>
          </a:solidFill>
          <a:latin typeface="Open Sans Light" charset="0"/>
          <a:ea typeface="Open Sans Light" charset="0"/>
          <a:cs typeface="Open Sans Light" charset="0"/>
        </a:defRPr>
      </a:lvl1pPr>
      <a:lvl2pPr marL="617220" indent="-205740" algn="l" defTabSz="822960" rtl="0" eaLnBrk="1" latinLnBrk="0" hangingPunct="1">
        <a:lnSpc>
          <a:spcPct val="125000"/>
        </a:lnSpc>
        <a:spcBef>
          <a:spcPts val="450"/>
        </a:spcBef>
        <a:buFont typeface="Arial" panose="020B0604020202020204" pitchFamily="34" charset="0"/>
        <a:buChar char="•"/>
        <a:defRPr sz="2160" b="0" i="0" kern="1200">
          <a:solidFill>
            <a:srgbClr val="595959"/>
          </a:solidFill>
          <a:latin typeface="Open Sans Light" charset="0"/>
          <a:ea typeface="Open Sans Light" charset="0"/>
          <a:cs typeface="Open Sans Light" charset="0"/>
        </a:defRPr>
      </a:lvl2pPr>
      <a:lvl3pPr marL="1028700" indent="-205740" algn="l" defTabSz="822960" rtl="0" eaLnBrk="1" latinLnBrk="0" hangingPunct="1">
        <a:lnSpc>
          <a:spcPct val="125000"/>
        </a:lnSpc>
        <a:spcBef>
          <a:spcPts val="450"/>
        </a:spcBef>
        <a:buFont typeface="Arial" panose="020B0604020202020204" pitchFamily="34" charset="0"/>
        <a:buChar char="•"/>
        <a:defRPr sz="1680" b="0" i="0" kern="1200">
          <a:solidFill>
            <a:srgbClr val="595959"/>
          </a:solidFill>
          <a:latin typeface="Open Sans Light" charset="0"/>
          <a:ea typeface="Open Sans Light" charset="0"/>
          <a:cs typeface="Open Sans Light" charset="0"/>
        </a:defRPr>
      </a:lvl3pPr>
      <a:lvl4pPr marL="1440180" indent="-205740" algn="l" defTabSz="822960" rtl="0" eaLnBrk="1" latinLnBrk="0" hangingPunct="1">
        <a:lnSpc>
          <a:spcPct val="125000"/>
        </a:lnSpc>
        <a:spcBef>
          <a:spcPts val="450"/>
        </a:spcBef>
        <a:buFont typeface="Arial" panose="020B0604020202020204" pitchFamily="34" charset="0"/>
        <a:buChar char="•"/>
        <a:defRPr sz="1440" b="0" i="0" kern="1200">
          <a:solidFill>
            <a:srgbClr val="595959"/>
          </a:solidFill>
          <a:latin typeface="Open Sans Light" charset="0"/>
          <a:ea typeface="Open Sans Light" charset="0"/>
          <a:cs typeface="Open Sans Light" charset="0"/>
        </a:defRPr>
      </a:lvl4pPr>
      <a:lvl5pPr marL="1851660" indent="-205740" algn="l" defTabSz="822960" rtl="0" eaLnBrk="1" latinLnBrk="0" hangingPunct="1">
        <a:lnSpc>
          <a:spcPct val="125000"/>
        </a:lnSpc>
        <a:spcBef>
          <a:spcPts val="450"/>
        </a:spcBef>
        <a:buFont typeface="Arial" panose="020B0604020202020204" pitchFamily="34" charset="0"/>
        <a:buChar char="•"/>
        <a:defRPr sz="1440" b="0" i="0" kern="1200">
          <a:solidFill>
            <a:srgbClr val="595959"/>
          </a:solidFill>
          <a:latin typeface="Open Sans Light" charset="0"/>
          <a:ea typeface="Open Sans Light" charset="0"/>
          <a:cs typeface="Open Sans Light"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130048" y="117043"/>
            <a:ext cx="11931904" cy="6623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0291" rtl="0" eaLnBrk="1" fontAlgn="auto" latinLnBrk="0" hangingPunct="1">
              <a:lnSpc>
                <a:spcPct val="100000"/>
              </a:lnSpc>
              <a:spcBef>
                <a:spcPts val="0"/>
              </a:spcBef>
              <a:spcAft>
                <a:spcPts val="0"/>
              </a:spcAft>
              <a:buClrTx/>
              <a:buSzTx/>
              <a:buFontTx/>
              <a:buNone/>
              <a:tabLst/>
              <a:defRPr/>
            </a:pPr>
            <a:endParaRPr kumimoji="0" lang="en-US" sz="1517"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Placeholder 1"/>
          <p:cNvSpPr>
            <a:spLocks noGrp="1"/>
          </p:cNvSpPr>
          <p:nvPr>
            <p:ph type="title"/>
          </p:nvPr>
        </p:nvSpPr>
        <p:spPr>
          <a:xfrm>
            <a:off x="838200" y="365125"/>
            <a:ext cx="9386824"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297831"/>
            <a:ext cx="4114800" cy="365125"/>
          </a:xfrm>
          <a:prstGeom prst="rect">
            <a:avLst/>
          </a:prstGeom>
        </p:spPr>
        <p:txBody>
          <a:bodyPr vert="horz" lIns="91440" tIns="45720" rIns="91440" bIns="45720" rtlCol="0" anchor="ctr"/>
          <a:lstStyle>
            <a:lvl1pPr algn="ctr">
              <a:defRPr sz="972">
                <a:solidFill>
                  <a:schemeClr val="tx1">
                    <a:tint val="75000"/>
                  </a:schemeClr>
                </a:solidFill>
              </a:defRPr>
            </a:lvl1pPr>
          </a:lstStyle>
          <a:p>
            <a:pPr defTabSz="770291">
              <a:defRPr/>
            </a:pPr>
            <a:endParaRPr lang="en-US" dirty="0">
              <a:solidFill>
                <a:srgbClr val="000000">
                  <a:tint val="75000"/>
                </a:srgbClr>
              </a:solidFill>
            </a:endParaRPr>
          </a:p>
        </p:txBody>
      </p:sp>
      <p:sp>
        <p:nvSpPr>
          <p:cNvPr id="6" name="Slide Number Placeholder 5"/>
          <p:cNvSpPr>
            <a:spLocks noGrp="1"/>
          </p:cNvSpPr>
          <p:nvPr>
            <p:ph type="sldNum" sz="quarter" idx="4"/>
          </p:nvPr>
        </p:nvSpPr>
        <p:spPr>
          <a:xfrm>
            <a:off x="8610600" y="6297831"/>
            <a:ext cx="2743200" cy="365125"/>
          </a:xfrm>
          <a:prstGeom prst="rect">
            <a:avLst/>
          </a:prstGeom>
        </p:spPr>
        <p:txBody>
          <a:bodyPr vert="horz" lIns="91440" tIns="45720" rIns="91440" bIns="45720" rtlCol="0" anchor="ctr"/>
          <a:lstStyle>
            <a:lvl1pPr algn="r">
              <a:defRPr sz="972">
                <a:solidFill>
                  <a:schemeClr val="tx1">
                    <a:tint val="75000"/>
                  </a:schemeClr>
                </a:solidFill>
              </a:defRPr>
            </a:lvl1pPr>
          </a:lstStyle>
          <a:p>
            <a:pPr defTabSz="770291">
              <a:defRPr/>
            </a:pPr>
            <a:fld id="{50A35569-E4B4-BF41-9D80-7D43F31F321B}" type="slidenum">
              <a:rPr lang="en-US" smtClean="0">
                <a:solidFill>
                  <a:srgbClr val="000000">
                    <a:tint val="75000"/>
                  </a:srgbClr>
                </a:solidFill>
              </a:rPr>
              <a:pPr defTabSz="770291">
                <a:defRPr/>
              </a:pPr>
              <a:t>‹#›</a:t>
            </a:fld>
            <a:endParaRPr lang="en-US" dirty="0">
              <a:solidFill>
                <a:srgbClr val="000000">
                  <a:tint val="75000"/>
                </a:srgbClr>
              </a:solidFill>
            </a:endParaRPr>
          </a:p>
        </p:txBody>
      </p:sp>
      <p:pic>
        <p:nvPicPr>
          <p:cNvPr id="7" name="Picture 6"/>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0472148" y="801198"/>
            <a:ext cx="881653" cy="453421"/>
          </a:xfrm>
          <a:prstGeom prst="rect">
            <a:avLst/>
          </a:prstGeom>
        </p:spPr>
      </p:pic>
      <p:pic>
        <p:nvPicPr>
          <p:cNvPr id="8" name="Picture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838200" y="6332222"/>
            <a:ext cx="1661808" cy="267077"/>
          </a:xfrm>
          <a:prstGeom prst="rect">
            <a:avLst/>
          </a:prstGeom>
        </p:spPr>
      </p:pic>
    </p:spTree>
    <p:extLst>
      <p:ext uri="{BB962C8B-B14F-4D97-AF65-F5344CB8AC3E}">
        <p14:creationId xmlns:p14="http://schemas.microsoft.com/office/powerpoint/2010/main" val="386456609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Lst>
  <p:txStyles>
    <p:titleStyle>
      <a:lvl1pPr algn="l" defTabSz="740664" rtl="0" eaLnBrk="1" latinLnBrk="0" hangingPunct="1">
        <a:lnSpc>
          <a:spcPct val="90000"/>
        </a:lnSpc>
        <a:spcBef>
          <a:spcPct val="0"/>
        </a:spcBef>
        <a:buNone/>
        <a:defRPr sz="3024" kern="1200">
          <a:solidFill>
            <a:srgbClr val="535353"/>
          </a:solidFill>
          <a:latin typeface="Raleway" charset="0"/>
          <a:ea typeface="Raleway" charset="0"/>
          <a:cs typeface="Raleway" charset="0"/>
        </a:defRPr>
      </a:lvl1pPr>
    </p:titleStyle>
    <p:bodyStyle>
      <a:lvl1pPr marL="185166" indent="-185166" algn="l" defTabSz="740664" rtl="0" eaLnBrk="1" latinLnBrk="0" hangingPunct="1">
        <a:lnSpc>
          <a:spcPct val="125000"/>
        </a:lnSpc>
        <a:spcBef>
          <a:spcPts val="810"/>
        </a:spcBef>
        <a:buFont typeface="Arial" panose="020B0604020202020204" pitchFamily="34" charset="0"/>
        <a:buChar char="•"/>
        <a:defRPr sz="2160" b="0" i="0" kern="1200">
          <a:solidFill>
            <a:srgbClr val="535353"/>
          </a:solidFill>
          <a:latin typeface="Open Sans Light" charset="0"/>
          <a:ea typeface="Open Sans Light" charset="0"/>
          <a:cs typeface="Open Sans Light" charset="0"/>
        </a:defRPr>
      </a:lvl1pPr>
      <a:lvl2pPr marL="555498" indent="-185166" algn="l" defTabSz="740664" rtl="0" eaLnBrk="1" latinLnBrk="0" hangingPunct="1">
        <a:lnSpc>
          <a:spcPct val="125000"/>
        </a:lnSpc>
        <a:spcBef>
          <a:spcPts val="406"/>
        </a:spcBef>
        <a:buFont typeface="Arial" panose="020B0604020202020204" pitchFamily="34" charset="0"/>
        <a:buChar char="•"/>
        <a:defRPr sz="1944" b="0" i="0" kern="1200">
          <a:solidFill>
            <a:srgbClr val="535353"/>
          </a:solidFill>
          <a:latin typeface="Open Sans Light" charset="0"/>
          <a:ea typeface="Open Sans Light" charset="0"/>
          <a:cs typeface="Open Sans Light" charset="0"/>
        </a:defRPr>
      </a:lvl2pPr>
      <a:lvl3pPr marL="925830" indent="-185166" algn="l" defTabSz="740664" rtl="0" eaLnBrk="1" latinLnBrk="0" hangingPunct="1">
        <a:lnSpc>
          <a:spcPct val="125000"/>
        </a:lnSpc>
        <a:spcBef>
          <a:spcPts val="406"/>
        </a:spcBef>
        <a:buFont typeface="Arial" panose="020B0604020202020204" pitchFamily="34" charset="0"/>
        <a:buChar char="•"/>
        <a:defRPr sz="1512" b="0" i="0" kern="1200">
          <a:solidFill>
            <a:srgbClr val="535353"/>
          </a:solidFill>
          <a:latin typeface="Open Sans Light" charset="0"/>
          <a:ea typeface="Open Sans Light" charset="0"/>
          <a:cs typeface="Open Sans Light" charset="0"/>
        </a:defRPr>
      </a:lvl3pPr>
      <a:lvl4pPr marL="1296162" indent="-185166" algn="l" defTabSz="740664" rtl="0" eaLnBrk="1" latinLnBrk="0" hangingPunct="1">
        <a:lnSpc>
          <a:spcPct val="125000"/>
        </a:lnSpc>
        <a:spcBef>
          <a:spcPts val="406"/>
        </a:spcBef>
        <a:buFont typeface="Arial" panose="020B0604020202020204" pitchFamily="34" charset="0"/>
        <a:buChar char="•"/>
        <a:defRPr sz="1296" b="0" i="0" kern="1200">
          <a:solidFill>
            <a:srgbClr val="535353"/>
          </a:solidFill>
          <a:latin typeface="Open Sans Light" charset="0"/>
          <a:ea typeface="Open Sans Light" charset="0"/>
          <a:cs typeface="Open Sans Light" charset="0"/>
        </a:defRPr>
      </a:lvl4pPr>
      <a:lvl5pPr marL="1666494" indent="-185166" algn="l" defTabSz="740664" rtl="0" eaLnBrk="1" latinLnBrk="0" hangingPunct="1">
        <a:lnSpc>
          <a:spcPct val="125000"/>
        </a:lnSpc>
        <a:spcBef>
          <a:spcPts val="406"/>
        </a:spcBef>
        <a:buFont typeface="Arial" panose="020B0604020202020204" pitchFamily="34" charset="0"/>
        <a:buChar char="•"/>
        <a:defRPr sz="1296" b="0" i="0" kern="1200">
          <a:solidFill>
            <a:srgbClr val="535353"/>
          </a:solidFill>
          <a:latin typeface="Open Sans Light" charset="0"/>
          <a:ea typeface="Open Sans Light" charset="0"/>
          <a:cs typeface="Open Sans Light" charset="0"/>
        </a:defRPr>
      </a:lvl5pPr>
      <a:lvl6pPr marL="2036826" indent="-185166" algn="l" defTabSz="740664" rtl="0" eaLnBrk="1" latinLnBrk="0" hangingPunct="1">
        <a:lnSpc>
          <a:spcPct val="90000"/>
        </a:lnSpc>
        <a:spcBef>
          <a:spcPts val="406"/>
        </a:spcBef>
        <a:buFont typeface="Arial" panose="020B0604020202020204" pitchFamily="34" charset="0"/>
        <a:buChar char="•"/>
        <a:defRPr sz="1458" kern="1200">
          <a:solidFill>
            <a:schemeClr val="tx1"/>
          </a:solidFill>
          <a:latin typeface="+mn-lt"/>
          <a:ea typeface="+mn-ea"/>
          <a:cs typeface="+mn-cs"/>
        </a:defRPr>
      </a:lvl6pPr>
      <a:lvl7pPr marL="2407158" indent="-185166" algn="l" defTabSz="740664" rtl="0" eaLnBrk="1" latinLnBrk="0" hangingPunct="1">
        <a:lnSpc>
          <a:spcPct val="90000"/>
        </a:lnSpc>
        <a:spcBef>
          <a:spcPts val="406"/>
        </a:spcBef>
        <a:buFont typeface="Arial" panose="020B0604020202020204" pitchFamily="34" charset="0"/>
        <a:buChar char="•"/>
        <a:defRPr sz="1458" kern="1200">
          <a:solidFill>
            <a:schemeClr val="tx1"/>
          </a:solidFill>
          <a:latin typeface="+mn-lt"/>
          <a:ea typeface="+mn-ea"/>
          <a:cs typeface="+mn-cs"/>
        </a:defRPr>
      </a:lvl7pPr>
      <a:lvl8pPr marL="2777490" indent="-185166" algn="l" defTabSz="740664" rtl="0" eaLnBrk="1" latinLnBrk="0" hangingPunct="1">
        <a:lnSpc>
          <a:spcPct val="90000"/>
        </a:lnSpc>
        <a:spcBef>
          <a:spcPts val="406"/>
        </a:spcBef>
        <a:buFont typeface="Arial" panose="020B0604020202020204" pitchFamily="34" charset="0"/>
        <a:buChar char="•"/>
        <a:defRPr sz="1458" kern="1200">
          <a:solidFill>
            <a:schemeClr val="tx1"/>
          </a:solidFill>
          <a:latin typeface="+mn-lt"/>
          <a:ea typeface="+mn-ea"/>
          <a:cs typeface="+mn-cs"/>
        </a:defRPr>
      </a:lvl8pPr>
      <a:lvl9pPr marL="3147822" indent="-185166" algn="l" defTabSz="740664" rtl="0" eaLnBrk="1" latinLnBrk="0" hangingPunct="1">
        <a:lnSpc>
          <a:spcPct val="90000"/>
        </a:lnSpc>
        <a:spcBef>
          <a:spcPts val="406"/>
        </a:spcBef>
        <a:buFont typeface="Arial" panose="020B0604020202020204" pitchFamily="34" charset="0"/>
        <a:buChar char="•"/>
        <a:defRPr sz="1458" kern="1200">
          <a:solidFill>
            <a:schemeClr val="tx1"/>
          </a:solidFill>
          <a:latin typeface="+mn-lt"/>
          <a:ea typeface="+mn-ea"/>
          <a:cs typeface="+mn-cs"/>
        </a:defRPr>
      </a:lvl9pPr>
    </p:bodyStyle>
    <p:otherStyle>
      <a:defPPr>
        <a:defRPr lang="en-US"/>
      </a:defPPr>
      <a:lvl1pPr marL="0" algn="l" defTabSz="740664" rtl="0" eaLnBrk="1" latinLnBrk="0" hangingPunct="1">
        <a:defRPr sz="1458" kern="1200">
          <a:solidFill>
            <a:schemeClr val="tx1"/>
          </a:solidFill>
          <a:latin typeface="+mn-lt"/>
          <a:ea typeface="+mn-ea"/>
          <a:cs typeface="+mn-cs"/>
        </a:defRPr>
      </a:lvl1pPr>
      <a:lvl2pPr marL="370332" algn="l" defTabSz="740664" rtl="0" eaLnBrk="1" latinLnBrk="0" hangingPunct="1">
        <a:defRPr sz="1458" kern="1200">
          <a:solidFill>
            <a:schemeClr val="tx1"/>
          </a:solidFill>
          <a:latin typeface="+mn-lt"/>
          <a:ea typeface="+mn-ea"/>
          <a:cs typeface="+mn-cs"/>
        </a:defRPr>
      </a:lvl2pPr>
      <a:lvl3pPr marL="740664" algn="l" defTabSz="740664" rtl="0" eaLnBrk="1" latinLnBrk="0" hangingPunct="1">
        <a:defRPr sz="1458" kern="1200">
          <a:solidFill>
            <a:schemeClr val="tx1"/>
          </a:solidFill>
          <a:latin typeface="+mn-lt"/>
          <a:ea typeface="+mn-ea"/>
          <a:cs typeface="+mn-cs"/>
        </a:defRPr>
      </a:lvl3pPr>
      <a:lvl4pPr marL="1110996" algn="l" defTabSz="740664" rtl="0" eaLnBrk="1" latinLnBrk="0" hangingPunct="1">
        <a:defRPr sz="1458" kern="1200">
          <a:solidFill>
            <a:schemeClr val="tx1"/>
          </a:solidFill>
          <a:latin typeface="+mn-lt"/>
          <a:ea typeface="+mn-ea"/>
          <a:cs typeface="+mn-cs"/>
        </a:defRPr>
      </a:lvl4pPr>
      <a:lvl5pPr marL="1481328" algn="l" defTabSz="740664" rtl="0" eaLnBrk="1" latinLnBrk="0" hangingPunct="1">
        <a:defRPr sz="1458" kern="1200">
          <a:solidFill>
            <a:schemeClr val="tx1"/>
          </a:solidFill>
          <a:latin typeface="+mn-lt"/>
          <a:ea typeface="+mn-ea"/>
          <a:cs typeface="+mn-cs"/>
        </a:defRPr>
      </a:lvl5pPr>
      <a:lvl6pPr marL="1851660" algn="l" defTabSz="740664" rtl="0" eaLnBrk="1" latinLnBrk="0" hangingPunct="1">
        <a:defRPr sz="1458" kern="1200">
          <a:solidFill>
            <a:schemeClr val="tx1"/>
          </a:solidFill>
          <a:latin typeface="+mn-lt"/>
          <a:ea typeface="+mn-ea"/>
          <a:cs typeface="+mn-cs"/>
        </a:defRPr>
      </a:lvl6pPr>
      <a:lvl7pPr marL="2221992" algn="l" defTabSz="740664" rtl="0" eaLnBrk="1" latinLnBrk="0" hangingPunct="1">
        <a:defRPr sz="1458" kern="1200">
          <a:solidFill>
            <a:schemeClr val="tx1"/>
          </a:solidFill>
          <a:latin typeface="+mn-lt"/>
          <a:ea typeface="+mn-ea"/>
          <a:cs typeface="+mn-cs"/>
        </a:defRPr>
      </a:lvl7pPr>
      <a:lvl8pPr marL="2592324" algn="l" defTabSz="740664" rtl="0" eaLnBrk="1" latinLnBrk="0" hangingPunct="1">
        <a:defRPr sz="1458" kern="1200">
          <a:solidFill>
            <a:schemeClr val="tx1"/>
          </a:solidFill>
          <a:latin typeface="+mn-lt"/>
          <a:ea typeface="+mn-ea"/>
          <a:cs typeface="+mn-cs"/>
        </a:defRPr>
      </a:lvl8pPr>
      <a:lvl9pPr marL="2962656" algn="l" defTabSz="740664" rtl="0" eaLnBrk="1" latinLnBrk="0" hangingPunct="1">
        <a:defRPr sz="1458"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126474832"/>
      </p:ext>
    </p:extLst>
  </p:cSld>
  <p:clrMap bg1="lt1" tx1="dk1" bg2="lt2" tx2="dk2" accent1="accent1" accent2="accent2" accent3="accent3" accent4="accent4" accent5="accent5" accent6="accent6" hlink="hlink" folHlink="folHlink"/>
  <p:sldLayoutIdLst>
    <p:sldLayoutId id="2147483741" r:id="rId1"/>
    <p:sldLayoutId id="2147483743" r:id="rId2"/>
    <p:sldLayoutId id="2147483744" r:id="rId3"/>
    <p:sldLayoutId id="2147483745"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cloudamize.com/hc/en-us/articles/235180667-How-to-Collect-Data-from-vCenter-or-Hyper-V-Enviroments" TargetMode="External"/><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support.cloudamize.com/hc/en-us/articles/235180667-How-to-Collect-Data-from-vCenter-or-Hyper-V-Enviroments" TargetMode="Externa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hyperlink" Target="https://support.cloudamize.com/hc/en-us/articles/235180667-How-to-Collect-Data-from-vCenter-or-Hyper-V-Enviroments" TargetMode="Externa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upport.cloudamize.com/hc/en-us/articles/234960928-How-to-Install-the-Cloudamize-Agent-on-a-Windows-or-Linux-Machine"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support.cloudamize.com/hc/en-us/articles/234960928-How-to-Install-the-Cloudamize-Agent-on-a-Windows-or-Linux-Machine" TargetMode="Externa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s://support.cloudamize.com/hc/en-us/articles/234960928-How-to-Install-the-Cloudamize-Agent-on-a-Windows-or-Linux-Machine" TargetMode="External"/><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6.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2.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7.png"/><Relationship Id="rId1" Type="http://schemas.openxmlformats.org/officeDocument/2006/relationships/slideLayout" Target="../slideLayouts/slideLayout21.xml"/><Relationship Id="rId4" Type="http://schemas.openxmlformats.org/officeDocument/2006/relationships/hyperlink" Target="https://support.cloudamize.com/hc/en-us/articles/234945608-How-to-Get-Started-with-the-Migration-Planner"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3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2828" y="2458439"/>
            <a:ext cx="10944567" cy="2516571"/>
          </a:xfrm>
        </p:spPr>
        <p:txBody>
          <a:bodyPr/>
          <a:lstStyle/>
          <a:p>
            <a:r>
              <a:rPr lang="en-US" dirty="0"/>
              <a:t>VM Assessment with Cloudamize</a:t>
            </a:r>
            <a:endParaRPr lang="en-US" sz="4800" dirty="0"/>
          </a:p>
        </p:txBody>
      </p:sp>
    </p:spTree>
    <p:extLst>
      <p:ext uri="{BB962C8B-B14F-4D97-AF65-F5344CB8AC3E}">
        <p14:creationId xmlns:p14="http://schemas.microsoft.com/office/powerpoint/2010/main" val="82676248"/>
      </p:ext>
    </p:extLst>
  </p:cSld>
  <p:clrMapOvr>
    <a:masterClrMapping/>
  </p:clrMapOvr>
  <mc:AlternateContent xmlns:mc="http://schemas.openxmlformats.org/markup-compatibility/2006" xmlns:p14="http://schemas.microsoft.com/office/powerpoint/2010/main">
    <mc:Choice Requires="p14">
      <p:transition spd="med" p14:dur="700" advTm="16909">
        <p:fade/>
      </p:transition>
    </mc:Choice>
    <mc:Fallback xmlns="">
      <p:transition spd="med" advTm="1690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904"/>
            <a:ext cx="9386824" cy="1325563"/>
          </a:xfrm>
        </p:spPr>
        <p:txBody>
          <a:bodyPr/>
          <a:lstStyle/>
          <a:p>
            <a:r>
              <a:rPr lang="en-US" dirty="0"/>
              <a:t>Agent-less vs Agent-based</a:t>
            </a:r>
          </a:p>
        </p:txBody>
      </p:sp>
      <p:graphicFrame>
        <p:nvGraphicFramePr>
          <p:cNvPr id="8" name="Table 7"/>
          <p:cNvGraphicFramePr>
            <a:graphicFrameLocks noGrp="1"/>
          </p:cNvGraphicFramePr>
          <p:nvPr>
            <p:extLst>
              <p:ext uri="{D42A27DB-BD31-4B8C-83A1-F6EECF244321}">
                <p14:modId xmlns:p14="http://schemas.microsoft.com/office/powerpoint/2010/main" val="2265800821"/>
              </p:ext>
            </p:extLst>
          </p:nvPr>
        </p:nvGraphicFramePr>
        <p:xfrm>
          <a:off x="783689" y="650830"/>
          <a:ext cx="10643088" cy="5692149"/>
        </p:xfrm>
        <a:graphic>
          <a:graphicData uri="http://schemas.openxmlformats.org/drawingml/2006/table">
            <a:tbl>
              <a:tblPr firstRow="1" firstCol="1" bandRow="1">
                <a:tableStyleId>{5C22544A-7EE6-4342-B048-85BDC9FD1C3A}</a:tableStyleId>
              </a:tblPr>
              <a:tblGrid>
                <a:gridCol w="1740876">
                  <a:extLst>
                    <a:ext uri="{9D8B030D-6E8A-4147-A177-3AD203B41FA5}">
                      <a16:colId xmlns:a16="http://schemas.microsoft.com/office/drawing/2014/main" val="704801208"/>
                    </a:ext>
                  </a:extLst>
                </a:gridCol>
                <a:gridCol w="3750799">
                  <a:extLst>
                    <a:ext uri="{9D8B030D-6E8A-4147-A177-3AD203B41FA5}">
                      <a16:colId xmlns:a16="http://schemas.microsoft.com/office/drawing/2014/main" val="1439634718"/>
                    </a:ext>
                  </a:extLst>
                </a:gridCol>
                <a:gridCol w="5151413">
                  <a:extLst>
                    <a:ext uri="{9D8B030D-6E8A-4147-A177-3AD203B41FA5}">
                      <a16:colId xmlns:a16="http://schemas.microsoft.com/office/drawing/2014/main" val="2664742500"/>
                    </a:ext>
                  </a:extLst>
                </a:gridCol>
              </a:tblGrid>
              <a:tr h="319529">
                <a:tc>
                  <a:txBody>
                    <a:bodyPr/>
                    <a:lstStyle/>
                    <a:p>
                      <a:pPr marL="0" marR="0" algn="ctr">
                        <a:lnSpc>
                          <a:spcPct val="115000"/>
                        </a:lnSpc>
                        <a:spcBef>
                          <a:spcPts val="0"/>
                        </a:spcBef>
                        <a:spcAft>
                          <a:spcPts val="0"/>
                        </a:spcAft>
                      </a:pPr>
                      <a:r>
                        <a:rPr lang="en-US" sz="1200" b="1" dirty="0">
                          <a:effectLst/>
                          <a:latin typeface="Open Sans Light" panose="020B0306030504020204" pitchFamily="34" charset="0"/>
                          <a:ea typeface="Open Sans Light" panose="020B0306030504020204" pitchFamily="34" charset="0"/>
                          <a:cs typeface="Open Sans Light" panose="020B0306030504020204" pitchFamily="34" charset="0"/>
                        </a:rPr>
                        <a:t>Class</a:t>
                      </a:r>
                    </a:p>
                  </a:txBody>
                  <a:tcPr marL="18575" marR="18575" marT="18575" marB="18575" anchor="ctr"/>
                </a:tc>
                <a:tc>
                  <a:txBody>
                    <a:bodyPr/>
                    <a:lstStyle/>
                    <a:p>
                      <a:pPr marL="0" marR="0" algn="ctr">
                        <a:lnSpc>
                          <a:spcPct val="115000"/>
                        </a:lnSpc>
                        <a:spcBef>
                          <a:spcPts val="0"/>
                        </a:spcBef>
                        <a:spcAft>
                          <a:spcPts val="0"/>
                        </a:spcAft>
                      </a:pPr>
                      <a:r>
                        <a:rPr lang="en-US" sz="1200" b="1" dirty="0">
                          <a:effectLst/>
                          <a:latin typeface="Open Sans Light" panose="020B0306030504020204" pitchFamily="34" charset="0"/>
                          <a:ea typeface="Open Sans Light" panose="020B0306030504020204" pitchFamily="34" charset="0"/>
                          <a:cs typeface="Open Sans Light" panose="020B0306030504020204" pitchFamily="34" charset="0"/>
                        </a:rPr>
                        <a:t>Agent-based</a:t>
                      </a:r>
                    </a:p>
                  </a:txBody>
                  <a:tcPr marL="18575" marR="18575" marT="18575" marB="18575"/>
                </a:tc>
                <a:tc>
                  <a:txBody>
                    <a:bodyPr/>
                    <a:lstStyle/>
                    <a:p>
                      <a:pPr marL="0" marR="0" algn="ctr">
                        <a:lnSpc>
                          <a:spcPct val="115000"/>
                        </a:lnSpc>
                        <a:spcBef>
                          <a:spcPts val="0"/>
                        </a:spcBef>
                        <a:spcAft>
                          <a:spcPts val="0"/>
                        </a:spcAft>
                      </a:pPr>
                      <a:r>
                        <a:rPr lang="en-US" sz="1200" dirty="0">
                          <a:effectLst/>
                          <a:latin typeface="Open Sans Light" panose="020B0306030504020204" pitchFamily="34" charset="0"/>
                          <a:ea typeface="Open Sans Light" panose="020B0306030504020204" pitchFamily="34" charset="0"/>
                          <a:cs typeface="Open Sans Light" panose="020B0306030504020204" pitchFamily="34" charset="0"/>
                        </a:rPr>
                        <a:t>Agent-less</a:t>
                      </a:r>
                    </a:p>
                  </a:txBody>
                  <a:tcPr marL="43343" marR="43343" marT="43343" marB="43343"/>
                </a:tc>
                <a:extLst>
                  <a:ext uri="{0D108BD9-81ED-4DB2-BD59-A6C34878D82A}">
                    <a16:rowId xmlns:a16="http://schemas.microsoft.com/office/drawing/2014/main" val="289708136"/>
                  </a:ext>
                </a:extLst>
              </a:tr>
              <a:tr h="341315">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Data Collection Method</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Light-weight software on each end-point</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SSH, WMI</a:t>
                      </a:r>
                    </a:p>
                  </a:txBody>
                  <a:tcPr marL="43343" marR="43343" marT="43343" marB="43343" anchor="ctr"/>
                </a:tc>
                <a:extLst>
                  <a:ext uri="{0D108BD9-81ED-4DB2-BD59-A6C34878D82A}">
                    <a16:rowId xmlns:a16="http://schemas.microsoft.com/office/drawing/2014/main" val="2817937542"/>
                  </a:ext>
                </a:extLst>
              </a:tr>
              <a:tr h="674392">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Security Protection</a:t>
                      </a:r>
                    </a:p>
                  </a:txBody>
                  <a:tcPr marL="18575" marR="18575" marT="18575" marB="18575" anchor="ctr"/>
                </a:tc>
                <a:tc>
                  <a:txBody>
                    <a:bodyPr/>
                    <a:lstStyle/>
                    <a:p>
                      <a:pPr marL="0" marR="0" lvl="0" indent="0" algn="l" defTabSz="685800" rtl="0" eaLnBrk="1" fontAlgn="auto" latinLnBrk="0" hangingPunct="1">
                        <a:lnSpc>
                          <a:spcPct val="115000"/>
                        </a:lnSpc>
                        <a:spcBef>
                          <a:spcPts val="0"/>
                        </a:spcBef>
                        <a:spcAft>
                          <a:spcPts val="0"/>
                        </a:spcAft>
                        <a:buClrTx/>
                        <a:buSzTx/>
                        <a:buFontTx/>
                        <a:buNone/>
                        <a:tabLst/>
                        <a:defRPr/>
                      </a:pPr>
                      <a:r>
                        <a:rPr lang="en-US" sz="1100" kern="12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Traffic is encrypted via SSL between endpoints and the Cloudamize server with mutual end-point authentication.</a:t>
                      </a:r>
                      <a:endPar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Ports will be open between the agent-less data collector and all endpoints on the subnet. Data is sent from the collector to the Cloudamize servers and is encrypted via SSL.</a:t>
                      </a:r>
                    </a:p>
                  </a:txBody>
                  <a:tcPr marL="43343" marR="43343" marT="43343" marB="43343" anchor="ctr"/>
                </a:tc>
                <a:extLst>
                  <a:ext uri="{0D108BD9-81ED-4DB2-BD59-A6C34878D82A}">
                    <a16:rowId xmlns:a16="http://schemas.microsoft.com/office/drawing/2014/main" val="2863523511"/>
                  </a:ext>
                </a:extLst>
              </a:tr>
              <a:tr h="674392">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Deployment Model</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Agents must be installed on physical and virtual machines as well as Hyper-V hosts. The agent can easily be pushed out via Active Directory, chef, puppet, SCCM, etc.</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WMI services for each Windows endpoint and SSH will need to be configured for each Linux endpoint. One machine/VM will need to have the agentless data collector installed. </a:t>
                      </a:r>
                    </a:p>
                  </a:txBody>
                  <a:tcPr marL="43343" marR="43343" marT="43343" marB="43343" anchor="ctr"/>
                </a:tc>
                <a:extLst>
                  <a:ext uri="{0D108BD9-81ED-4DB2-BD59-A6C34878D82A}">
                    <a16:rowId xmlns:a16="http://schemas.microsoft.com/office/drawing/2014/main" val="1575249750"/>
                  </a:ext>
                </a:extLst>
              </a:tr>
              <a:tr h="1064442">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Ease of Deployment</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 single outbound port (TCP 443) to a 104.197.11.97 is required. Generally this port is already open and no changes are needed.</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Agentless Data collector installed locally on one machine per subnet. Ports 135, 445, and 1024-65535 will need to be open inbound on all Windows endpoints, and open outbound on the machine with the data collector installed. Port 22 will need to be open inbound on all Linux endpoints. The machine with the data collector installed will communicate outbound on 443 to </a:t>
                      </a:r>
                      <a:r>
                        <a:rPr lang="en-US" sz="1100" dirty="0" err="1">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Cloudamize</a:t>
                      </a: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 IP 184.73.183.154.</a:t>
                      </a:r>
                    </a:p>
                  </a:txBody>
                  <a:tcPr marL="43343" marR="43343" marT="43343" marB="43343" anchor="ctr"/>
                </a:tc>
                <a:extLst>
                  <a:ext uri="{0D108BD9-81ED-4DB2-BD59-A6C34878D82A}">
                    <a16:rowId xmlns:a16="http://schemas.microsoft.com/office/drawing/2014/main" val="1418583034"/>
                  </a:ext>
                </a:extLst>
              </a:tr>
              <a:tr h="674392">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Resource Consumption</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Data collection occurs locally and compressed data is sent over the internet. Data collection is halted if CPU and memory thresholds are crossed. For example, CPU is throttled at 2%.</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Increases network traffic as the raw performance data is transported over the network to a remote data collector. No throttling mechanism available on the end points.</a:t>
                      </a:r>
                    </a:p>
                  </a:txBody>
                  <a:tcPr marL="43343" marR="43343" marT="43343" marB="43343" anchor="ctr"/>
                </a:tc>
                <a:extLst>
                  <a:ext uri="{0D108BD9-81ED-4DB2-BD59-A6C34878D82A}">
                    <a16:rowId xmlns:a16="http://schemas.microsoft.com/office/drawing/2014/main" val="353240547"/>
                  </a:ext>
                </a:extLst>
              </a:tr>
              <a:tr h="512759">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Accuracy</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High frequency collection of performance metrics. Discovers all applications and their dependencies in detail.</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Lower frequency data collection results in less accuracy and not all application dependencies are captured.</a:t>
                      </a:r>
                    </a:p>
                  </a:txBody>
                  <a:tcPr marL="43343" marR="43343" marT="43343" marB="43343" anchor="ctr"/>
                </a:tc>
                <a:extLst>
                  <a:ext uri="{0D108BD9-81ED-4DB2-BD59-A6C34878D82A}">
                    <a16:rowId xmlns:a16="http://schemas.microsoft.com/office/drawing/2014/main" val="2821029020"/>
                  </a:ext>
                </a:extLst>
              </a:tr>
              <a:tr h="674392">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Scalability</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Agent handles process initiation and stream handling making this very easy to scale.</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Server must handle process initiation and stream handling resulting in a limit to how many connections can be handled concurrently. Agent-less Data collector can handle 500 endpoints per collector. </a:t>
                      </a:r>
                    </a:p>
                  </a:txBody>
                  <a:tcPr marL="43343" marR="43343" marT="43343" marB="43343" anchor="ctr"/>
                </a:tc>
                <a:extLst>
                  <a:ext uri="{0D108BD9-81ED-4DB2-BD59-A6C34878D82A}">
                    <a16:rowId xmlns:a16="http://schemas.microsoft.com/office/drawing/2014/main" val="771736594"/>
                  </a:ext>
                </a:extLst>
              </a:tr>
              <a:tr h="476820">
                <a:tc>
                  <a:txBody>
                    <a:bodyPr/>
                    <a:lstStyle/>
                    <a:p>
                      <a:pPr marL="0" marR="0">
                        <a:lnSpc>
                          <a:spcPct val="115000"/>
                        </a:lnSpc>
                        <a:spcBef>
                          <a:spcPts val="0"/>
                        </a:spcBef>
                        <a:spcAft>
                          <a:spcPts val="0"/>
                        </a:spcAft>
                      </a:pPr>
                      <a:r>
                        <a:rPr lang="en-US" sz="1200" b="0" dirty="0">
                          <a:effectLst/>
                          <a:latin typeface="Open Sans Light" panose="020B0306030504020204" pitchFamily="34" charset="0"/>
                          <a:ea typeface="Open Sans Light" panose="020B0306030504020204" pitchFamily="34" charset="0"/>
                          <a:cs typeface="Open Sans Light" panose="020B0306030504020204" pitchFamily="34" charset="0"/>
                        </a:rPr>
                        <a:t>Robustness</a:t>
                      </a:r>
                    </a:p>
                  </a:txBody>
                  <a:tcPr marL="18575" marR="18575" marT="18575" marB="18575" anchor="ctr"/>
                </a:tc>
                <a:tc>
                  <a:txBody>
                    <a:bodyPr/>
                    <a:lstStyle/>
                    <a:p>
                      <a:pPr marL="0" marR="0">
                        <a:lnSpc>
                          <a:spcPct val="115000"/>
                        </a:lnSpc>
                        <a:spcBef>
                          <a:spcPts val="0"/>
                        </a:spcBef>
                        <a:spcAft>
                          <a:spcPts val="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Caching mechanism is available in the event of network disruption for added robustness.</a:t>
                      </a:r>
                    </a:p>
                  </a:txBody>
                  <a:tcPr marL="18575" marR="18575" marT="18575" marB="18575" anchor="ctr"/>
                </a:tc>
                <a:tc>
                  <a:txBody>
                    <a:bodyPr/>
                    <a:lstStyle/>
                    <a:p>
                      <a:pPr marL="0" marR="0">
                        <a:lnSpc>
                          <a:spcPct val="115000"/>
                        </a:lnSpc>
                        <a:spcBef>
                          <a:spcPts val="0"/>
                        </a:spcBef>
                        <a:spcAft>
                          <a:spcPts val="800"/>
                        </a:spcAft>
                      </a:pPr>
                      <a:r>
                        <a:rPr lang="en-US" sz="1100" dirty="0">
                          <a:solidFill>
                            <a:srgbClr val="535353"/>
                          </a:solidFill>
                          <a:effectLst/>
                          <a:latin typeface="Open Sans Light" panose="020B0306030504020204" pitchFamily="34" charset="0"/>
                          <a:ea typeface="Open Sans Light" panose="020B0306030504020204" pitchFamily="34" charset="0"/>
                          <a:cs typeface="Open Sans Light" panose="020B0306030504020204" pitchFamily="34" charset="0"/>
                        </a:rPr>
                        <a:t>Network connectivity issues can impact data collection.</a:t>
                      </a:r>
                    </a:p>
                  </a:txBody>
                  <a:tcPr marL="43343" marR="43343" marT="43343" marB="43343" anchor="ctr"/>
                </a:tc>
                <a:extLst>
                  <a:ext uri="{0D108BD9-81ED-4DB2-BD59-A6C34878D82A}">
                    <a16:rowId xmlns:a16="http://schemas.microsoft.com/office/drawing/2014/main" val="1747528685"/>
                  </a:ext>
                </a:extLst>
              </a:tr>
            </a:tbl>
          </a:graphicData>
        </a:graphic>
      </p:graphicFrame>
    </p:spTree>
    <p:extLst>
      <p:ext uri="{BB962C8B-B14F-4D97-AF65-F5344CB8AC3E}">
        <p14:creationId xmlns:p14="http://schemas.microsoft.com/office/powerpoint/2010/main" val="126957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5B30-7A34-4FFE-AAED-4E0AB44EA371}"/>
              </a:ext>
            </a:extLst>
          </p:cNvPr>
          <p:cNvSpPr>
            <a:spLocks noGrp="1"/>
          </p:cNvSpPr>
          <p:nvPr>
            <p:ph type="title"/>
          </p:nvPr>
        </p:nvSpPr>
        <p:spPr/>
        <p:txBody>
          <a:bodyPr/>
          <a:lstStyle/>
          <a:p>
            <a:r>
              <a:rPr lang="en-US" dirty="0"/>
              <a:t>Missing Features in Agent-less Approach</a:t>
            </a:r>
          </a:p>
        </p:txBody>
      </p:sp>
      <p:graphicFrame>
        <p:nvGraphicFramePr>
          <p:cNvPr id="4" name="Table 3">
            <a:extLst>
              <a:ext uri="{FF2B5EF4-FFF2-40B4-BE49-F238E27FC236}">
                <a16:creationId xmlns:a16="http://schemas.microsoft.com/office/drawing/2014/main" id="{FDC4D74C-83A5-414A-8B24-5E5820F72E3F}"/>
              </a:ext>
            </a:extLst>
          </p:cNvPr>
          <p:cNvGraphicFramePr>
            <a:graphicFrameLocks noGrp="1"/>
          </p:cNvGraphicFramePr>
          <p:nvPr>
            <p:extLst>
              <p:ext uri="{D42A27DB-BD31-4B8C-83A1-F6EECF244321}">
                <p14:modId xmlns:p14="http://schemas.microsoft.com/office/powerpoint/2010/main" val="3279477488"/>
              </p:ext>
            </p:extLst>
          </p:nvPr>
        </p:nvGraphicFramePr>
        <p:xfrm>
          <a:off x="1410438" y="1748209"/>
          <a:ext cx="9486163" cy="3946384"/>
        </p:xfrm>
        <a:graphic>
          <a:graphicData uri="http://schemas.openxmlformats.org/drawingml/2006/table">
            <a:tbl>
              <a:tblPr firstRow="1" bandRow="1">
                <a:tableStyleId>{5C22544A-7EE6-4342-B048-85BDC9FD1C3A}</a:tableStyleId>
              </a:tblPr>
              <a:tblGrid>
                <a:gridCol w="2821116">
                  <a:extLst>
                    <a:ext uri="{9D8B030D-6E8A-4147-A177-3AD203B41FA5}">
                      <a16:colId xmlns:a16="http://schemas.microsoft.com/office/drawing/2014/main" val="307025881"/>
                    </a:ext>
                  </a:extLst>
                </a:gridCol>
                <a:gridCol w="6665047">
                  <a:extLst>
                    <a:ext uri="{9D8B030D-6E8A-4147-A177-3AD203B41FA5}">
                      <a16:colId xmlns:a16="http://schemas.microsoft.com/office/drawing/2014/main" val="1819693211"/>
                    </a:ext>
                  </a:extLst>
                </a:gridCol>
              </a:tblGrid>
              <a:tr h="353480">
                <a:tc>
                  <a:txBody>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Metric</a:t>
                      </a:r>
                    </a:p>
                  </a:txBody>
                  <a:tcPr marL="82296" marR="82296" marT="41148" marB="41148"/>
                </a:tc>
                <a:tc>
                  <a:txBody>
                    <a:bodyPr/>
                    <a:lstStyle/>
                    <a:p>
                      <a:r>
                        <a:rPr lang="en-US" sz="12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Impact</a:t>
                      </a:r>
                    </a:p>
                  </a:txBody>
                  <a:tcPr marL="82296" marR="82296" marT="41148" marB="41148"/>
                </a:tc>
                <a:extLst>
                  <a:ext uri="{0D108BD9-81ED-4DB2-BD59-A6C34878D82A}">
                    <a16:rowId xmlns:a16="http://schemas.microsoft.com/office/drawing/2014/main" val="1192988918"/>
                  </a:ext>
                </a:extLst>
              </a:tr>
              <a:tr h="513272">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Short-lived connections</a:t>
                      </a:r>
                    </a:p>
                    <a:p>
                      <a:endPar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If the connections short-lived they are not captured and that may result in missed inter-connectivity</a:t>
                      </a:r>
                    </a:p>
                  </a:txBody>
                  <a:tcPr marL="82296" marR="82296" marT="41148" marB="41148"/>
                </a:tc>
                <a:extLst>
                  <a:ext uri="{0D108BD9-81ED-4DB2-BD59-A6C34878D82A}">
                    <a16:rowId xmlns:a16="http://schemas.microsoft.com/office/drawing/2014/main" val="2040356281"/>
                  </a:ext>
                </a:extLst>
              </a:tr>
              <a:tr h="513272">
                <a:tc>
                  <a:txBody>
                    <a:bodyPr/>
                    <a:lstStyle/>
                    <a:p>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Lower performance resolutions</a:t>
                      </a: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Monitoring window is at every 5 min rather than every 30-seconds. Likely to loose short-term peaks</a:t>
                      </a:r>
                    </a:p>
                  </a:txBody>
                  <a:tcPr marL="82296" marR="82296" marT="41148" marB="41148"/>
                </a:tc>
                <a:extLst>
                  <a:ext uri="{0D108BD9-81ED-4DB2-BD59-A6C34878D82A}">
                    <a16:rowId xmlns:a16="http://schemas.microsoft.com/office/drawing/2014/main" val="1339641327"/>
                  </a:ext>
                </a:extLst>
              </a:tr>
              <a:tr h="513272">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DNS traffic and analysis</a:t>
                      </a:r>
                    </a:p>
                    <a:p>
                      <a:endPar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Mapping between IP address and DNS is not available</a:t>
                      </a:r>
                    </a:p>
                  </a:txBody>
                  <a:tcPr marL="82296" marR="82296" marT="41148" marB="41148"/>
                </a:tc>
                <a:extLst>
                  <a:ext uri="{0D108BD9-81ED-4DB2-BD59-A6C34878D82A}">
                    <a16:rowId xmlns:a16="http://schemas.microsoft.com/office/drawing/2014/main" val="3850028294"/>
                  </a:ext>
                </a:extLst>
              </a:tr>
              <a:tr h="513272">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Installed list of applications</a:t>
                      </a:r>
                    </a:p>
                    <a:p>
                      <a:endPar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List of installed applications and their CPU Usage will not be collected</a:t>
                      </a:r>
                    </a:p>
                  </a:txBody>
                  <a:tcPr marL="82296" marR="82296" marT="41148" marB="41148"/>
                </a:tc>
                <a:extLst>
                  <a:ext uri="{0D108BD9-81ED-4DB2-BD59-A6C34878D82A}">
                    <a16:rowId xmlns:a16="http://schemas.microsoft.com/office/drawing/2014/main" val="4003160382"/>
                  </a:ext>
                </a:extLst>
              </a:tr>
              <a:tr h="513272">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SQL Server Editions </a:t>
                      </a:r>
                    </a:p>
                    <a:p>
                      <a:endPar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Cost analysis will not include SQL Server editions and mapping</a:t>
                      </a:r>
                    </a:p>
                  </a:txBody>
                  <a:tcPr marL="82296" marR="82296" marT="41148" marB="41148"/>
                </a:tc>
                <a:extLst>
                  <a:ext uri="{0D108BD9-81ED-4DB2-BD59-A6C34878D82A}">
                    <a16:rowId xmlns:a16="http://schemas.microsoft.com/office/drawing/2014/main" val="2157656989"/>
                  </a:ext>
                </a:extLst>
              </a:tr>
              <a:tr h="513272">
                <a:tc>
                  <a:txBody>
                    <a:bodyPr/>
                    <a:lstStyle/>
                    <a:p>
                      <a:pPr marL="0" marR="0" lvl="0" indent="0" algn="l" defTabSz="822960" rtl="0" eaLnBrk="1" fontAlgn="auto" latinLnBrk="0" hangingPunct="1">
                        <a:lnSpc>
                          <a:spcPct val="100000"/>
                        </a:lnSpc>
                        <a:spcBef>
                          <a:spcPts val="0"/>
                        </a:spcBef>
                        <a:spcAft>
                          <a:spcPts val="0"/>
                        </a:spcAft>
                        <a:buClrTx/>
                        <a:buSzTx/>
                        <a:buFontTx/>
                        <a:buNone/>
                        <a:tabLst/>
                        <a:defRPr/>
                      </a:pPr>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.NET version</a:t>
                      </a:r>
                    </a:p>
                    <a:p>
                      <a:endPar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endParaRP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Limited ASR compatibility analysis</a:t>
                      </a:r>
                    </a:p>
                  </a:txBody>
                  <a:tcPr marL="82296" marR="82296" marT="41148" marB="41148"/>
                </a:tc>
                <a:extLst>
                  <a:ext uri="{0D108BD9-81ED-4DB2-BD59-A6C34878D82A}">
                    <a16:rowId xmlns:a16="http://schemas.microsoft.com/office/drawing/2014/main" val="483102850"/>
                  </a:ext>
                </a:extLst>
              </a:tr>
              <a:tr h="513272">
                <a:tc>
                  <a:txBody>
                    <a:bodyPr/>
                    <a:lstStyle/>
                    <a:p>
                      <a:r>
                        <a:rPr lang="en-US" sz="1200" b="0" kern="1200" dirty="0">
                          <a:solidFill>
                            <a:schemeClr val="lt1"/>
                          </a:solidFill>
                          <a:effectLst/>
                          <a:latin typeface="Open Sans Light" panose="020B0306030504020204" pitchFamily="34" charset="0"/>
                          <a:ea typeface="Open Sans Light" panose="020B0306030504020204" pitchFamily="34" charset="0"/>
                          <a:cs typeface="Open Sans Light" panose="020B0306030504020204" pitchFamily="34" charset="0"/>
                        </a:rPr>
                        <a:t>Performance Throttling</a:t>
                      </a:r>
                    </a:p>
                  </a:txBody>
                  <a:tcPr marL="82296" marR="82296" marT="41148" marB="41148">
                    <a:solidFill>
                      <a:schemeClr val="accent1"/>
                    </a:solidFill>
                  </a:tcPr>
                </a:tc>
                <a:tc>
                  <a:txBody>
                    <a:bodyPr/>
                    <a:lstStyle/>
                    <a:p>
                      <a:r>
                        <a:rPr lang="en-US" sz="130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Agentless-monitoring does not have performance controlling mechanism on the monitored host </a:t>
                      </a:r>
                    </a:p>
                  </a:txBody>
                  <a:tcPr marL="82296" marR="82296" marT="41148" marB="41148"/>
                </a:tc>
                <a:extLst>
                  <a:ext uri="{0D108BD9-81ED-4DB2-BD59-A6C34878D82A}">
                    <a16:rowId xmlns:a16="http://schemas.microsoft.com/office/drawing/2014/main" val="1612884250"/>
                  </a:ext>
                </a:extLst>
              </a:tr>
            </a:tbl>
          </a:graphicData>
        </a:graphic>
      </p:graphicFrame>
    </p:spTree>
    <p:extLst>
      <p:ext uri="{BB962C8B-B14F-4D97-AF65-F5344CB8AC3E}">
        <p14:creationId xmlns:p14="http://schemas.microsoft.com/office/powerpoint/2010/main" val="9554278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Supported Systems</a:t>
            </a:r>
          </a:p>
        </p:txBody>
      </p:sp>
      <p:sp>
        <p:nvSpPr>
          <p:cNvPr id="4" name="Rectangle 3"/>
          <p:cNvSpPr/>
          <p:nvPr/>
        </p:nvSpPr>
        <p:spPr>
          <a:xfrm>
            <a:off x="4639852" y="1690688"/>
            <a:ext cx="3435292" cy="3782248"/>
          </a:xfrm>
          <a:prstGeom prst="rect">
            <a:avLst/>
          </a:prstGeom>
        </p:spPr>
        <p:txBody>
          <a:bodyPr wrap="square">
            <a:noAutofit/>
          </a:bodyPr>
          <a:lstStyle/>
          <a:p>
            <a:pPr defTabSz="548640">
              <a:defRPr/>
            </a:pPr>
            <a:r>
              <a:rPr lang="en-US" sz="1440" dirty="0">
                <a:solidFill>
                  <a:srgbClr val="5E5E5E"/>
                </a:solidFill>
                <a:latin typeface="Open Sans Light"/>
              </a:rPr>
              <a:t>         </a:t>
            </a:r>
          </a:p>
          <a:p>
            <a:pPr defTabSz="548640">
              <a:defRPr/>
            </a:pPr>
            <a:r>
              <a:rPr lang="en-US" sz="1680" u="sng" dirty="0">
                <a:solidFill>
                  <a:srgbClr val="5E5E5E"/>
                </a:solidFill>
                <a:latin typeface="Open Sans Light"/>
              </a:rPr>
              <a:t>Supported Linux OSs</a:t>
            </a:r>
            <a:endParaRPr lang="en-US" sz="1440" u="sng" dirty="0">
              <a:solidFill>
                <a:srgbClr val="5E5E5E"/>
              </a:solidFill>
              <a:latin typeface="Open Sans Light"/>
            </a:endParaRPr>
          </a:p>
          <a:p>
            <a:pPr defTabSz="548640">
              <a:defRPr/>
            </a:pPr>
            <a:endParaRPr lang="en-US" sz="1440" dirty="0">
              <a:solidFill>
                <a:srgbClr val="5E5E5E"/>
              </a:solidFill>
              <a:latin typeface="Open Sans Light"/>
            </a:endParaRPr>
          </a:p>
          <a:p>
            <a:pPr marL="205740" indent="-205740" defTabSz="548640">
              <a:buFont typeface="Arial" panose="020B0604020202020204" pitchFamily="34" charset="0"/>
              <a:buChar char="•"/>
              <a:defRPr/>
            </a:pPr>
            <a:r>
              <a:rPr lang="en-US" sz="1440" dirty="0">
                <a:solidFill>
                  <a:srgbClr val="5E5E5E"/>
                </a:solidFill>
                <a:latin typeface="Open Sans Light"/>
              </a:rPr>
              <a:t>Red Hat Enterprise Linux Server release 5.0 or higher</a:t>
            </a:r>
          </a:p>
          <a:p>
            <a:pPr marL="205740" indent="-205740" defTabSz="548640">
              <a:buFont typeface="Arial" panose="020B0604020202020204" pitchFamily="34" charset="0"/>
              <a:buChar char="•"/>
              <a:defRPr/>
            </a:pPr>
            <a:r>
              <a:rPr lang="en-US" sz="1440" dirty="0">
                <a:solidFill>
                  <a:srgbClr val="5E5E5E"/>
                </a:solidFill>
                <a:latin typeface="Open Sans Light"/>
              </a:rPr>
              <a:t>Ubuntu 10.04 or higher</a:t>
            </a:r>
          </a:p>
          <a:p>
            <a:pPr marL="205740" indent="-205740" defTabSz="548640">
              <a:buFont typeface="Arial" panose="020B0604020202020204" pitchFamily="34" charset="0"/>
              <a:buChar char="•"/>
              <a:defRPr/>
            </a:pPr>
            <a:r>
              <a:rPr lang="en-US" sz="1440" dirty="0">
                <a:solidFill>
                  <a:srgbClr val="5E5E5E"/>
                </a:solidFill>
                <a:latin typeface="Open Sans Light"/>
              </a:rPr>
              <a:t>CentOS release 5 or higher</a:t>
            </a:r>
          </a:p>
          <a:p>
            <a:pPr marL="205740" indent="-205740" defTabSz="548640">
              <a:buFont typeface="Arial" panose="020B0604020202020204" pitchFamily="34" charset="0"/>
              <a:buChar char="•"/>
              <a:defRPr/>
            </a:pPr>
            <a:r>
              <a:rPr lang="en-US" sz="1440" dirty="0">
                <a:solidFill>
                  <a:srgbClr val="5E5E5E"/>
                </a:solidFill>
                <a:latin typeface="Open Sans Light"/>
              </a:rPr>
              <a:t>Debian GNU/Linux 6.0 or higher</a:t>
            </a:r>
          </a:p>
          <a:p>
            <a:pPr marL="205740" indent="-205740" defTabSz="548640">
              <a:buFont typeface="Arial" panose="020B0604020202020204" pitchFamily="34" charset="0"/>
              <a:buChar char="•"/>
              <a:defRPr/>
            </a:pPr>
            <a:r>
              <a:rPr lang="en-US" sz="1440" dirty="0">
                <a:solidFill>
                  <a:srgbClr val="5E5E5E"/>
                </a:solidFill>
                <a:latin typeface="Open Sans Light"/>
              </a:rPr>
              <a:t>Amazon Linux AMI release 2013.03 or higher</a:t>
            </a:r>
          </a:p>
          <a:p>
            <a:pPr marL="205740" indent="-205740" defTabSz="548640">
              <a:buFont typeface="Arial" panose="020B0604020202020204" pitchFamily="34" charset="0"/>
              <a:buChar char="•"/>
              <a:defRPr/>
            </a:pPr>
            <a:r>
              <a:rPr lang="en-US" sz="1440" dirty="0">
                <a:solidFill>
                  <a:srgbClr val="5E5E5E"/>
                </a:solidFill>
                <a:latin typeface="Open Sans Light"/>
              </a:rPr>
              <a:t>Fedora release 12 or higher</a:t>
            </a:r>
          </a:p>
          <a:p>
            <a:pPr marL="205740" indent="-205740" defTabSz="548640">
              <a:buFont typeface="Arial" panose="020B0604020202020204" pitchFamily="34" charset="0"/>
              <a:buChar char="•"/>
              <a:defRPr/>
            </a:pPr>
            <a:r>
              <a:rPr lang="en-US" sz="1440" dirty="0" err="1">
                <a:solidFill>
                  <a:srgbClr val="5E5E5E"/>
                </a:solidFill>
                <a:latin typeface="Open Sans Light"/>
              </a:rPr>
              <a:t>Suse</a:t>
            </a:r>
            <a:r>
              <a:rPr lang="en-US" sz="1440" dirty="0">
                <a:solidFill>
                  <a:srgbClr val="5E5E5E"/>
                </a:solidFill>
                <a:latin typeface="Open Sans Light"/>
              </a:rPr>
              <a:t> Linux 11 or higher</a:t>
            </a:r>
          </a:p>
          <a:p>
            <a:pPr marL="205740" indent="-205740" defTabSz="548640">
              <a:buFont typeface="Arial" panose="020B0604020202020204" pitchFamily="34" charset="0"/>
              <a:buChar char="•"/>
              <a:defRPr/>
            </a:pPr>
            <a:r>
              <a:rPr lang="en-US" sz="1440" dirty="0">
                <a:solidFill>
                  <a:srgbClr val="5E5E5E"/>
                </a:solidFill>
                <a:latin typeface="Open Sans Light"/>
              </a:rPr>
              <a:t>Oracle Linux 6.5 or higher</a:t>
            </a:r>
          </a:p>
        </p:txBody>
      </p:sp>
      <p:sp>
        <p:nvSpPr>
          <p:cNvPr id="5" name="Rectangle 4"/>
          <p:cNvSpPr/>
          <p:nvPr/>
        </p:nvSpPr>
        <p:spPr>
          <a:xfrm>
            <a:off x="8246803" y="1690688"/>
            <a:ext cx="5486400" cy="2123658"/>
          </a:xfrm>
          <a:prstGeom prst="rect">
            <a:avLst/>
          </a:prstGeom>
        </p:spPr>
        <p:txBody>
          <a:bodyPr>
            <a:spAutoFit/>
          </a:bodyPr>
          <a:lstStyle/>
          <a:p>
            <a:pPr defTabSz="548640">
              <a:defRPr/>
            </a:pPr>
            <a:r>
              <a:rPr lang="en-US" sz="1440" dirty="0">
                <a:solidFill>
                  <a:srgbClr val="5E5E5E"/>
                </a:solidFill>
                <a:latin typeface="Open Sans Light"/>
              </a:rPr>
              <a:t>    </a:t>
            </a:r>
          </a:p>
          <a:p>
            <a:pPr defTabSz="548640">
              <a:defRPr/>
            </a:pPr>
            <a:r>
              <a:rPr lang="en-US" sz="1680" u="sng" dirty="0">
                <a:solidFill>
                  <a:srgbClr val="5E5E5E"/>
                </a:solidFill>
                <a:latin typeface="Open Sans Light"/>
              </a:rPr>
              <a:t>Chipsets</a:t>
            </a:r>
            <a:endParaRPr lang="en-US" sz="1440" u="sng" dirty="0">
              <a:solidFill>
                <a:srgbClr val="5E5E5E"/>
              </a:solidFill>
              <a:latin typeface="Open Sans Light"/>
            </a:endParaRPr>
          </a:p>
          <a:p>
            <a:pPr defTabSz="548640">
              <a:defRPr/>
            </a:pPr>
            <a:endParaRPr lang="en-US" sz="1440" dirty="0">
              <a:solidFill>
                <a:srgbClr val="5E5E5E"/>
              </a:solidFill>
              <a:latin typeface="Open Sans Light"/>
            </a:endParaRPr>
          </a:p>
          <a:p>
            <a:pPr marL="205740" indent="-205740" defTabSz="548640">
              <a:buFont typeface="Arial" panose="020B0604020202020204" pitchFamily="34" charset="0"/>
              <a:buChar char="•"/>
              <a:defRPr/>
            </a:pPr>
            <a:r>
              <a:rPr lang="en-US" sz="1440" dirty="0">
                <a:solidFill>
                  <a:srgbClr val="5E5E5E"/>
                </a:solidFill>
                <a:latin typeface="Open Sans Light"/>
              </a:rPr>
              <a:t>Intel Xeon</a:t>
            </a:r>
          </a:p>
          <a:p>
            <a:pPr marL="205740" indent="-205740" defTabSz="548640">
              <a:buFont typeface="Arial" panose="020B0604020202020204" pitchFamily="34" charset="0"/>
              <a:buChar char="•"/>
              <a:defRPr/>
            </a:pPr>
            <a:r>
              <a:rPr lang="en-US" sz="1440" dirty="0">
                <a:solidFill>
                  <a:srgbClr val="5E5E5E"/>
                </a:solidFill>
                <a:latin typeface="Open Sans Light"/>
              </a:rPr>
              <a:t>AMD Opteron</a:t>
            </a:r>
          </a:p>
          <a:p>
            <a:pPr marL="205740" indent="-205740" defTabSz="548640">
              <a:buFont typeface="Arial" panose="020B0604020202020204" pitchFamily="34" charset="0"/>
              <a:buChar char="•"/>
              <a:defRPr/>
            </a:pPr>
            <a:r>
              <a:rPr lang="en-US" sz="1440" dirty="0">
                <a:solidFill>
                  <a:srgbClr val="5E5E5E"/>
                </a:solidFill>
                <a:latin typeface="Open Sans Light"/>
              </a:rPr>
              <a:t>Pentium 4</a:t>
            </a:r>
          </a:p>
          <a:p>
            <a:pPr marL="205740" indent="-205740" defTabSz="548640">
              <a:buFont typeface="Arial" panose="020B0604020202020204" pitchFamily="34" charset="0"/>
              <a:buChar char="•"/>
              <a:defRPr/>
            </a:pPr>
            <a:r>
              <a:rPr lang="en-US" sz="1440" dirty="0">
                <a:solidFill>
                  <a:srgbClr val="5E5E5E"/>
                </a:solidFill>
                <a:latin typeface="Open Sans Light"/>
              </a:rPr>
              <a:t>Pentium D</a:t>
            </a:r>
          </a:p>
          <a:p>
            <a:pPr marL="205740" indent="-205740" defTabSz="548640">
              <a:buFont typeface="Arial" panose="020B0604020202020204" pitchFamily="34" charset="0"/>
              <a:buChar char="•"/>
              <a:defRPr/>
            </a:pPr>
            <a:r>
              <a:rPr lang="en-US" sz="1440" dirty="0">
                <a:solidFill>
                  <a:srgbClr val="5E5E5E"/>
                </a:solidFill>
                <a:latin typeface="Open Sans Light"/>
              </a:rPr>
              <a:t>Pentium M</a:t>
            </a:r>
          </a:p>
          <a:p>
            <a:pPr marL="205740" indent="-205740" defTabSz="548640">
              <a:buFont typeface="Arial" panose="020B0604020202020204" pitchFamily="34" charset="0"/>
              <a:buChar char="•"/>
              <a:defRPr/>
            </a:pPr>
            <a:r>
              <a:rPr lang="en-US" sz="1440" dirty="0">
                <a:solidFill>
                  <a:srgbClr val="5E5E5E"/>
                </a:solidFill>
                <a:latin typeface="Open Sans Light"/>
              </a:rPr>
              <a:t>Some Intel Core 2</a:t>
            </a:r>
          </a:p>
        </p:txBody>
      </p:sp>
      <p:sp>
        <p:nvSpPr>
          <p:cNvPr id="8" name="Rectangle 7"/>
          <p:cNvSpPr/>
          <p:nvPr/>
        </p:nvSpPr>
        <p:spPr>
          <a:xfrm>
            <a:off x="1506548" y="1741165"/>
            <a:ext cx="2961644" cy="2299091"/>
          </a:xfrm>
          <a:prstGeom prst="rect">
            <a:avLst/>
          </a:prstGeom>
        </p:spPr>
        <p:txBody>
          <a:bodyPr wrap="square" tIns="0">
            <a:spAutoFit/>
          </a:bodyPr>
          <a:lstStyle/>
          <a:p>
            <a:pPr defTabSz="548640">
              <a:defRPr/>
            </a:pPr>
            <a:r>
              <a:rPr lang="en-US" sz="1440" dirty="0">
                <a:solidFill>
                  <a:srgbClr val="5E5E5E"/>
                </a:solidFill>
                <a:latin typeface="Open Sans Light"/>
              </a:rPr>
              <a:t>   </a:t>
            </a:r>
          </a:p>
          <a:p>
            <a:pPr defTabSz="548640">
              <a:defRPr/>
            </a:pPr>
            <a:r>
              <a:rPr lang="en-US" sz="1440" dirty="0">
                <a:solidFill>
                  <a:srgbClr val="5E5E5E"/>
                </a:solidFill>
                <a:latin typeface="Open Sans Light"/>
              </a:rPr>
              <a:t> </a:t>
            </a:r>
            <a:r>
              <a:rPr lang="en-US" sz="1680" u="sng" dirty="0">
                <a:solidFill>
                  <a:srgbClr val="5E5E5E"/>
                </a:solidFill>
                <a:latin typeface="Open Sans Light"/>
              </a:rPr>
              <a:t>Supported Window OSs</a:t>
            </a:r>
            <a:endParaRPr lang="en-US" sz="1440" u="sng" dirty="0">
              <a:solidFill>
                <a:srgbClr val="5E5E5E"/>
              </a:solidFill>
              <a:latin typeface="Open Sans Light"/>
            </a:endParaRPr>
          </a:p>
          <a:p>
            <a:pPr defTabSz="548640">
              <a:defRPr/>
            </a:pPr>
            <a:endParaRPr lang="en-US" sz="1440" dirty="0">
              <a:solidFill>
                <a:srgbClr val="5E5E5E"/>
              </a:solidFill>
              <a:latin typeface="Open Sans Light"/>
            </a:endParaRPr>
          </a:p>
          <a:p>
            <a:pPr marL="205740" indent="-205740" defTabSz="548640">
              <a:buFont typeface="Arial" panose="020B0604020202020204" pitchFamily="34" charset="0"/>
              <a:buChar char="•"/>
              <a:defRPr/>
            </a:pPr>
            <a:r>
              <a:rPr lang="en-US" sz="1440" dirty="0">
                <a:solidFill>
                  <a:srgbClr val="5E5E5E"/>
                </a:solidFill>
                <a:latin typeface="Open Sans Light"/>
              </a:rPr>
              <a:t>Windows Server 2016</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2012 R2</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2012</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2008 R2</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2008</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2003 R2</a:t>
            </a:r>
          </a:p>
          <a:p>
            <a:pPr marL="209550" indent="-209550" defTabSz="548640">
              <a:buFont typeface="Arial" panose="020B0604020202020204" pitchFamily="34" charset="0"/>
              <a:buChar char="•"/>
              <a:defRPr/>
            </a:pPr>
            <a:r>
              <a:rPr lang="en-US" sz="1440" dirty="0">
                <a:solidFill>
                  <a:srgbClr val="5E5E5E"/>
                </a:solidFill>
                <a:latin typeface="Open Sans Light"/>
                <a:cs typeface="Arial" panose="020B0604020202020204" pitchFamily="34" charset="0"/>
              </a:rPr>
              <a:t>Windows Server 2003</a:t>
            </a:r>
          </a:p>
        </p:txBody>
      </p:sp>
      <p:sp>
        <p:nvSpPr>
          <p:cNvPr id="9" name="Rectangle 8"/>
          <p:cNvSpPr/>
          <p:nvPr/>
        </p:nvSpPr>
        <p:spPr>
          <a:xfrm>
            <a:off x="1436253" y="5080213"/>
            <a:ext cx="9973132" cy="424732"/>
          </a:xfrm>
          <a:prstGeom prst="rect">
            <a:avLst/>
          </a:prstGeom>
        </p:spPr>
        <p:txBody>
          <a:bodyPr wrap="square">
            <a:spAutoFit/>
          </a:bodyPr>
          <a:lstStyle/>
          <a:p>
            <a:pPr defTabSz="548640">
              <a:defRPr/>
            </a:pPr>
            <a:r>
              <a:rPr lang="en-US" sz="2160" dirty="0">
                <a:solidFill>
                  <a:srgbClr val="5E5E5E"/>
                </a:solidFill>
                <a:latin typeface="Open Sans Light"/>
              </a:rPr>
              <a:t>*</a:t>
            </a:r>
            <a:r>
              <a:rPr lang="en-US" sz="1440" dirty="0">
                <a:solidFill>
                  <a:srgbClr val="5E5E5E"/>
                </a:solidFill>
                <a:latin typeface="Open Sans Light"/>
              </a:rPr>
              <a:t>Typically desktop and laptop processors are not supported since they are not considered candidates to move to the cloud.</a:t>
            </a:r>
          </a:p>
        </p:txBody>
      </p:sp>
    </p:spTree>
    <p:extLst>
      <p:ext uri="{BB962C8B-B14F-4D97-AF65-F5344CB8AC3E}">
        <p14:creationId xmlns:p14="http://schemas.microsoft.com/office/powerpoint/2010/main" val="387277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 Cloudamize vs Manual approach</a:t>
            </a:r>
          </a:p>
        </p:txBody>
      </p:sp>
      <p:sp>
        <p:nvSpPr>
          <p:cNvPr id="3" name="Content Placeholder 2"/>
          <p:cNvSpPr>
            <a:spLocks noGrp="1"/>
          </p:cNvSpPr>
          <p:nvPr>
            <p:ph idx="1"/>
          </p:nvPr>
        </p:nvSpPr>
        <p:spPr>
          <a:xfrm>
            <a:off x="1363980" y="1825625"/>
            <a:ext cx="9464040" cy="4351338"/>
          </a:xfrm>
        </p:spPr>
        <p:txBody>
          <a:bodyPr>
            <a:normAutofit fontScale="55000" lnSpcReduction="20000"/>
          </a:bodyPr>
          <a:lstStyle/>
          <a:p>
            <a:pPr marL="0" indent="0">
              <a:buNone/>
            </a:pPr>
            <a:r>
              <a:rPr lang="en-US" dirty="0"/>
              <a:t>Manual approach </a:t>
            </a:r>
          </a:p>
          <a:p>
            <a:r>
              <a:rPr lang="en-US" dirty="0"/>
              <a:t>Generally start w/ incomplete CMDB</a:t>
            </a:r>
          </a:p>
          <a:p>
            <a:r>
              <a:rPr lang="en-US" dirty="0"/>
              <a:t>Have to fill in gaps w/ interviews</a:t>
            </a:r>
          </a:p>
          <a:p>
            <a:r>
              <a:rPr lang="en-US" dirty="0"/>
              <a:t>Create pivot tables and </a:t>
            </a:r>
            <a:r>
              <a:rPr lang="en-US" dirty="0" err="1"/>
              <a:t>Vizio</a:t>
            </a:r>
            <a:r>
              <a:rPr lang="en-US" dirty="0"/>
              <a:t> diagrams to make sense of and visualize data</a:t>
            </a:r>
          </a:p>
          <a:p>
            <a:r>
              <a:rPr lang="en-US" dirty="0"/>
              <a:t>Time and resource intensive for both partners and clients (can take months)</a:t>
            </a:r>
          </a:p>
          <a:p>
            <a:r>
              <a:rPr lang="en-US" dirty="0"/>
              <a:t>High likelihood of inaccuracies </a:t>
            </a:r>
          </a:p>
          <a:p>
            <a:endParaRPr lang="en-US" dirty="0"/>
          </a:p>
          <a:p>
            <a:pPr marL="0" indent="0">
              <a:buNone/>
            </a:pPr>
            <a:r>
              <a:rPr lang="en-US" dirty="0"/>
              <a:t>Cloudamize</a:t>
            </a:r>
          </a:p>
          <a:p>
            <a:r>
              <a:rPr lang="en-US" dirty="0"/>
              <a:t>In most cases, no changes to firewall policy is needed so no issues with security change policy there.</a:t>
            </a:r>
          </a:p>
          <a:p>
            <a:r>
              <a:rPr lang="en-US" dirty="0"/>
              <a:t>Business policies of software (agent) change management is applied so it can take up to a week to install everywhere.</a:t>
            </a:r>
          </a:p>
          <a:p>
            <a:r>
              <a:rPr lang="en-US" dirty="0"/>
              <a:t>Quicker due to having all the necessary metrics at your finger tips</a:t>
            </a:r>
          </a:p>
          <a:p>
            <a:r>
              <a:rPr lang="en-US" dirty="0"/>
              <a:t>User interface enables building move groups based on specific criteria and TCO of that group enabling faster migration roadmap </a:t>
            </a:r>
          </a:p>
        </p:txBody>
      </p:sp>
    </p:spTree>
    <p:extLst>
      <p:ext uri="{BB962C8B-B14F-4D97-AF65-F5344CB8AC3E}">
        <p14:creationId xmlns:p14="http://schemas.microsoft.com/office/powerpoint/2010/main" val="219978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0" dirty="0"/>
              <a:t>Agent Installation: </a:t>
            </a:r>
            <a:r>
              <a:rPr lang="en-US" b="0" dirty="0" err="1"/>
              <a:t>vCenter</a:t>
            </a:r>
            <a:endParaRPr lang="en-US" b="0" dirty="0"/>
          </a:p>
        </p:txBody>
      </p:sp>
      <p:grpSp>
        <p:nvGrpSpPr>
          <p:cNvPr id="20" name="Group 19"/>
          <p:cNvGrpSpPr/>
          <p:nvPr/>
        </p:nvGrpSpPr>
        <p:grpSpPr>
          <a:xfrm>
            <a:off x="5152339" y="362103"/>
            <a:ext cx="1877844" cy="175315"/>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Tree>
    <p:extLst>
      <p:ext uri="{BB962C8B-B14F-4D97-AF65-F5344CB8AC3E}">
        <p14:creationId xmlns:p14="http://schemas.microsoft.com/office/powerpoint/2010/main" val="84303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5E5E5E"/>
                </a:solidFill>
              </a:rPr>
              <a:t>Add </a:t>
            </a:r>
            <a:r>
              <a:rPr lang="en-US" dirty="0" err="1">
                <a:solidFill>
                  <a:srgbClr val="5E5E5E"/>
                </a:solidFill>
              </a:rPr>
              <a:t>vCenter</a:t>
            </a:r>
            <a:endParaRPr lang="en-US" dirty="0">
              <a:solidFill>
                <a:srgbClr val="5E5E5E"/>
              </a:solidFill>
            </a:endParaRPr>
          </a:p>
        </p:txBody>
      </p:sp>
      <p:sp>
        <p:nvSpPr>
          <p:cNvPr id="3" name="Text Placeholder 2"/>
          <p:cNvSpPr>
            <a:spLocks noGrp="1"/>
          </p:cNvSpPr>
          <p:nvPr>
            <p:ph type="body" idx="1"/>
          </p:nvPr>
        </p:nvSpPr>
        <p:spPr>
          <a:xfrm>
            <a:off x="1051927" y="5485837"/>
            <a:ext cx="9875521" cy="666732"/>
          </a:xfrm>
        </p:spPr>
        <p:txBody>
          <a:bodyPr>
            <a:normAutofit/>
          </a:bodyPr>
          <a:lstStyle/>
          <a:p>
            <a:pPr marL="0" indent="0">
              <a:buNone/>
            </a:pPr>
            <a:r>
              <a:rPr lang="en-US" sz="1560" dirty="0"/>
              <a:t>Create read-only credentials for Cloudamize application. View the Cloudamize Tutorial </a:t>
            </a:r>
            <a:r>
              <a:rPr lang="en-US" sz="1560" dirty="0">
                <a:hlinkClick r:id="rId3"/>
              </a:rPr>
              <a:t>here</a:t>
            </a:r>
            <a:r>
              <a:rPr lang="en-US" sz="1560" dirty="0"/>
              <a:t>.</a:t>
            </a:r>
          </a:p>
        </p:txBody>
      </p:sp>
      <p:sp>
        <p:nvSpPr>
          <p:cNvPr id="4" name="Slide Number Placeholder 3"/>
          <p:cNvSpPr>
            <a:spLocks noGrp="1"/>
          </p:cNvSpPr>
          <p:nvPr>
            <p:ph type="sldNum" sz="quarter" idx="4294967295"/>
          </p:nvPr>
        </p:nvSpPr>
        <p:spPr>
          <a:xfrm>
            <a:off x="9022541" y="6414247"/>
            <a:ext cx="2559859" cy="364512"/>
          </a:xfrm>
          <a:prstGeom prst="rect">
            <a:avLst/>
          </a:prstGeom>
        </p:spPr>
        <p:txBody>
          <a:bodyPr/>
          <a:lstStyle/>
          <a:p>
            <a:pPr defTabSz="548640"/>
            <a:fld id="{D99A47E0-4480-4E4F-B1DB-F46678C81071}" type="slidenum">
              <a:rPr lang="en-US" sz="1320">
                <a:solidFill>
                  <a:srgbClr val="E7E6E6"/>
                </a:solidFill>
                <a:latin typeface="Calibri"/>
              </a:rPr>
              <a:pPr defTabSz="548640"/>
              <a:t>15</a:t>
            </a:fld>
            <a:endParaRPr lang="en-US" dirty="0">
              <a:solidFill>
                <a:srgbClr val="E7E6E6"/>
              </a:solidFill>
              <a:latin typeface="Calibri"/>
            </a:endParaRPr>
          </a:p>
        </p:txBody>
      </p:sp>
      <p:pic>
        <p:nvPicPr>
          <p:cNvPr id="7" name="Picture 6"/>
          <p:cNvPicPr>
            <a:picLocks noChangeAspect="1"/>
          </p:cNvPicPr>
          <p:nvPr/>
        </p:nvPicPr>
        <p:blipFill>
          <a:blip r:embed="rId4"/>
          <a:stretch>
            <a:fillRect/>
          </a:stretch>
        </p:blipFill>
        <p:spPr>
          <a:xfrm>
            <a:off x="1424745" y="1499485"/>
            <a:ext cx="9115780" cy="3986352"/>
          </a:xfrm>
          <a:prstGeom prst="rect">
            <a:avLst/>
          </a:prstGeom>
        </p:spPr>
      </p:pic>
      <p:grpSp>
        <p:nvGrpSpPr>
          <p:cNvPr id="20" name="Group 19"/>
          <p:cNvGrpSpPr/>
          <p:nvPr/>
        </p:nvGrpSpPr>
        <p:grpSpPr>
          <a:xfrm>
            <a:off x="5152339" y="362103"/>
            <a:ext cx="1877844" cy="175315"/>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359538467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Install </a:t>
            </a:r>
            <a:r>
              <a:rPr lang="en-US" dirty="0" err="1">
                <a:solidFill>
                  <a:srgbClr val="5E5E5E"/>
                </a:solidFill>
              </a:rPr>
              <a:t>vCenter</a:t>
            </a:r>
            <a:r>
              <a:rPr lang="en-US" dirty="0">
                <a:solidFill>
                  <a:srgbClr val="5E5E5E"/>
                </a:solidFill>
              </a:rPr>
              <a:t> Proxy</a:t>
            </a:r>
          </a:p>
        </p:txBody>
      </p:sp>
      <p:sp>
        <p:nvSpPr>
          <p:cNvPr id="5" name="Rectangle 4"/>
          <p:cNvSpPr/>
          <p:nvPr/>
        </p:nvSpPr>
        <p:spPr>
          <a:xfrm>
            <a:off x="1633549" y="5674228"/>
            <a:ext cx="8823108" cy="572464"/>
          </a:xfrm>
          <a:prstGeom prst="rect">
            <a:avLst/>
          </a:prstGeom>
        </p:spPr>
        <p:txBody>
          <a:bodyPr wrap="square">
            <a:spAutoFit/>
          </a:bodyPr>
          <a:lstStyle/>
          <a:p>
            <a:pPr defTabSz="548640"/>
            <a:r>
              <a:rPr lang="en-US" sz="1560" dirty="0">
                <a:solidFill>
                  <a:srgbClr val="5E5E5E"/>
                </a:solidFill>
                <a:latin typeface="Calibri"/>
              </a:rPr>
              <a:t>Cloudamize Proxy will need to be installed on a Windows VM to route the traffic to Cloudamize Server.</a:t>
            </a:r>
          </a:p>
          <a:p>
            <a:pPr defTabSz="548640"/>
            <a:r>
              <a:rPr lang="en-US" sz="1560" dirty="0">
                <a:solidFill>
                  <a:srgbClr val="5E5E5E"/>
                </a:solidFill>
                <a:latin typeface="Calibri"/>
              </a:rPr>
              <a:t>View the Cloudamize Tutorial </a:t>
            </a:r>
            <a:r>
              <a:rPr lang="en-US" sz="1560" dirty="0">
                <a:solidFill>
                  <a:srgbClr val="5E5E5E"/>
                </a:solidFill>
                <a:latin typeface="Calibri"/>
                <a:hlinkClick r:id="rId2"/>
              </a:rPr>
              <a:t>here</a:t>
            </a:r>
            <a:r>
              <a:rPr lang="en-US" sz="1560" dirty="0">
                <a:solidFill>
                  <a:srgbClr val="5E5E5E"/>
                </a:solidFill>
                <a:latin typeface="Calibri"/>
              </a:rPr>
              <a:t>.</a:t>
            </a:r>
          </a:p>
        </p:txBody>
      </p:sp>
      <p:pic>
        <p:nvPicPr>
          <p:cNvPr id="2" name="Picture 1"/>
          <p:cNvPicPr>
            <a:picLocks noChangeAspect="1"/>
          </p:cNvPicPr>
          <p:nvPr/>
        </p:nvPicPr>
        <p:blipFill>
          <a:blip r:embed="rId3"/>
          <a:stretch>
            <a:fillRect/>
          </a:stretch>
        </p:blipFill>
        <p:spPr>
          <a:xfrm>
            <a:off x="1621201" y="1399306"/>
            <a:ext cx="8722867" cy="4172004"/>
          </a:xfrm>
          <a:prstGeom prst="rect">
            <a:avLst/>
          </a:prstGeom>
        </p:spPr>
      </p:pic>
      <p:grpSp>
        <p:nvGrpSpPr>
          <p:cNvPr id="19" name="Group 18"/>
          <p:cNvGrpSpPr/>
          <p:nvPr/>
        </p:nvGrpSpPr>
        <p:grpSpPr>
          <a:xfrm>
            <a:off x="5152339" y="362103"/>
            <a:ext cx="1877844" cy="175315"/>
            <a:chOff x="5603711" y="285824"/>
            <a:chExt cx="1564870" cy="146096"/>
          </a:xfrm>
        </p:grpSpPr>
        <p:grpSp>
          <p:nvGrpSpPr>
            <p:cNvPr id="20" name="Group 19"/>
            <p:cNvGrpSpPr/>
            <p:nvPr/>
          </p:nvGrpSpPr>
          <p:grpSpPr>
            <a:xfrm>
              <a:off x="5603711" y="288063"/>
              <a:ext cx="1427710" cy="143857"/>
              <a:chOff x="5545123" y="590607"/>
              <a:chExt cx="1427710" cy="143857"/>
            </a:xfrm>
          </p:grpSpPr>
          <p:cxnSp>
            <p:nvCxnSpPr>
              <p:cNvPr id="23" name="Straight Connector 22"/>
              <p:cNvCxnSpPr>
                <a:cxnSpLocks/>
                <a:endCxn id="2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Oval 23"/>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5" name="Oval 24"/>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8" name="Oval 2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1" name="Oval 20"/>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2" name="Oval 21"/>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4187071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How Does the </a:t>
            </a:r>
            <a:r>
              <a:rPr lang="en-US" dirty="0" err="1">
                <a:solidFill>
                  <a:srgbClr val="5E5E5E"/>
                </a:solidFill>
              </a:rPr>
              <a:t>vCenter</a:t>
            </a:r>
            <a:r>
              <a:rPr lang="en-US" dirty="0">
                <a:solidFill>
                  <a:srgbClr val="5E5E5E"/>
                </a:solidFill>
              </a:rPr>
              <a:t> Proxy Work? </a:t>
            </a:r>
          </a:p>
        </p:txBody>
      </p:sp>
      <p:grpSp>
        <p:nvGrpSpPr>
          <p:cNvPr id="24" name="Group 23"/>
          <p:cNvGrpSpPr/>
          <p:nvPr/>
        </p:nvGrpSpPr>
        <p:grpSpPr>
          <a:xfrm>
            <a:off x="1228679" y="1939864"/>
            <a:ext cx="9734642" cy="1832966"/>
            <a:chOff x="515899" y="2310448"/>
            <a:chExt cx="8112202" cy="1530683"/>
          </a:xfrm>
        </p:grpSpPr>
        <p:grpSp>
          <p:nvGrpSpPr>
            <p:cNvPr id="19" name="Group 18"/>
            <p:cNvGrpSpPr/>
            <p:nvPr/>
          </p:nvGrpSpPr>
          <p:grpSpPr>
            <a:xfrm>
              <a:off x="515899" y="2310448"/>
              <a:ext cx="8112202" cy="1530683"/>
              <a:chOff x="485750" y="2310448"/>
              <a:chExt cx="8112202" cy="1530683"/>
            </a:xfrm>
          </p:grpSpPr>
          <p:grpSp>
            <p:nvGrpSpPr>
              <p:cNvPr id="15" name="Group 14"/>
              <p:cNvGrpSpPr/>
              <p:nvPr/>
            </p:nvGrpSpPr>
            <p:grpSpPr>
              <a:xfrm>
                <a:off x="485750" y="2310448"/>
                <a:ext cx="1570152" cy="1528395"/>
                <a:chOff x="111446" y="2310448"/>
                <a:chExt cx="1570152" cy="1528395"/>
              </a:xfrm>
            </p:grpSpPr>
            <p:sp>
              <p:nvSpPr>
                <p:cNvPr id="6" name="Shape 168"/>
                <p:cNvSpPr/>
                <p:nvPr/>
              </p:nvSpPr>
              <p:spPr>
                <a:xfrm>
                  <a:off x="111446" y="2310448"/>
                  <a:ext cx="1570152" cy="1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defTabSz="548640">
                    <a:defRPr>
                      <a:solidFill>
                        <a:srgbClr val="0499FF"/>
                      </a:solidFill>
                      <a:latin typeface="Calibri"/>
                      <a:ea typeface="Calibri"/>
                      <a:cs typeface="Calibri"/>
                      <a:sym typeface="Calibri"/>
                    </a:defRPr>
                  </a:pPr>
                  <a:endParaRPr sz="5551" dirty="0">
                    <a:solidFill>
                      <a:srgbClr val="5E5E5E"/>
                    </a:solidFill>
                    <a:latin typeface="Calibri"/>
                    <a:cs typeface="Calibri"/>
                    <a:sym typeface="Calibri"/>
                  </a:endParaRPr>
                </a:p>
              </p:txBody>
            </p:sp>
            <p:sp>
              <p:nvSpPr>
                <p:cNvPr id="7" name="Shape 169"/>
                <p:cNvSpPr/>
                <p:nvPr/>
              </p:nvSpPr>
              <p:spPr>
                <a:xfrm>
                  <a:off x="154695" y="2698228"/>
                  <a:ext cx="1492404" cy="64769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548640">
                    <a:defRPr sz="1800"/>
                  </a:pPr>
                  <a:r>
                    <a:rPr sz="1680" dirty="0">
                      <a:solidFill>
                        <a:srgbClr val="5E5E5E"/>
                      </a:solidFill>
                      <a:latin typeface="Open Sans Light"/>
                      <a:ea typeface="Arial"/>
                      <a:cs typeface="Arial"/>
                      <a:sym typeface="Arial"/>
                    </a:rPr>
                    <a:t>Windows VM</a:t>
                  </a:r>
                </a:p>
                <a:p>
                  <a:pPr algn="ctr" defTabSz="548640">
                    <a:defRPr sz="1800"/>
                  </a:pPr>
                  <a:r>
                    <a:rPr sz="1680" dirty="0">
                      <a:solidFill>
                        <a:srgbClr val="5E5E5E"/>
                      </a:solidFill>
                      <a:latin typeface="Open Sans Light"/>
                      <a:ea typeface="Arial"/>
                      <a:cs typeface="Arial"/>
                      <a:sym typeface="Arial"/>
                    </a:rPr>
                    <a:t>or</a:t>
                  </a:r>
                </a:p>
                <a:p>
                  <a:pPr algn="ctr" defTabSz="548640">
                    <a:defRPr sz="1800"/>
                  </a:pPr>
                  <a:r>
                    <a:rPr lang="en-US" sz="1680" dirty="0">
                      <a:solidFill>
                        <a:srgbClr val="5E5E5E"/>
                      </a:solidFill>
                      <a:latin typeface="Open Sans Light"/>
                      <a:ea typeface="Arial"/>
                      <a:cs typeface="Arial"/>
                      <a:sym typeface="Arial"/>
                    </a:rPr>
                    <a:t>v</a:t>
                  </a:r>
                  <a:r>
                    <a:rPr sz="1680" dirty="0">
                      <a:solidFill>
                        <a:srgbClr val="5E5E5E"/>
                      </a:solidFill>
                      <a:latin typeface="Open Sans Light"/>
                      <a:ea typeface="Arial"/>
                      <a:cs typeface="Arial"/>
                      <a:sym typeface="Arial"/>
                    </a:rPr>
                    <a:t>Center NM</a:t>
                  </a:r>
                </a:p>
              </p:txBody>
            </p:sp>
          </p:grpSp>
          <p:grpSp>
            <p:nvGrpSpPr>
              <p:cNvPr id="18" name="Group 17"/>
              <p:cNvGrpSpPr/>
              <p:nvPr/>
            </p:nvGrpSpPr>
            <p:grpSpPr>
              <a:xfrm>
                <a:off x="2206090" y="2310448"/>
                <a:ext cx="6391862" cy="1530683"/>
                <a:chOff x="2206090" y="2310448"/>
                <a:chExt cx="6391862" cy="1530683"/>
              </a:xfrm>
            </p:grpSpPr>
            <p:grpSp>
              <p:nvGrpSpPr>
                <p:cNvPr id="16" name="Group 15"/>
                <p:cNvGrpSpPr/>
                <p:nvPr/>
              </p:nvGrpSpPr>
              <p:grpSpPr>
                <a:xfrm>
                  <a:off x="3775114" y="2310448"/>
                  <a:ext cx="1570152" cy="1528395"/>
                  <a:chOff x="3823770" y="2310448"/>
                  <a:chExt cx="1570152" cy="1528395"/>
                </a:xfrm>
              </p:grpSpPr>
              <p:sp>
                <p:nvSpPr>
                  <p:cNvPr id="8" name="Shape 170"/>
                  <p:cNvSpPr/>
                  <p:nvPr/>
                </p:nvSpPr>
                <p:spPr>
                  <a:xfrm>
                    <a:off x="3823770" y="2310448"/>
                    <a:ext cx="1570152" cy="152839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defTabSz="548640">
                      <a:defRPr>
                        <a:solidFill>
                          <a:srgbClr val="0499FF"/>
                        </a:solidFill>
                        <a:latin typeface="Calibri"/>
                        <a:ea typeface="Calibri"/>
                        <a:cs typeface="Calibri"/>
                        <a:sym typeface="Calibri"/>
                      </a:defRPr>
                    </a:pPr>
                    <a:endParaRPr sz="5551" dirty="0">
                      <a:solidFill>
                        <a:srgbClr val="5E5E5E"/>
                      </a:solidFill>
                      <a:latin typeface="Calibri"/>
                      <a:cs typeface="Calibri"/>
                      <a:sym typeface="Calibri"/>
                    </a:endParaRPr>
                  </a:p>
                </p:txBody>
              </p:sp>
              <p:sp>
                <p:nvSpPr>
                  <p:cNvPr id="9" name="Shape 171"/>
                  <p:cNvSpPr/>
                  <p:nvPr/>
                </p:nvSpPr>
                <p:spPr>
                  <a:xfrm>
                    <a:off x="3928342" y="2938386"/>
                    <a:ext cx="1326653" cy="2158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a:solidFill>
                          <a:srgbClr val="535353"/>
                        </a:solidFill>
                        <a:latin typeface="Arial"/>
                        <a:ea typeface="Arial"/>
                        <a:cs typeface="Arial"/>
                        <a:sym typeface="Arial"/>
                      </a:defRPr>
                    </a:lvl1pPr>
                  </a:lstStyle>
                  <a:p>
                    <a:pPr algn="ctr" defTabSz="548640">
                      <a:defRPr sz="1800">
                        <a:solidFill>
                          <a:srgbClr val="000000"/>
                        </a:solidFill>
                      </a:defRPr>
                    </a:pPr>
                    <a:r>
                      <a:rPr sz="1680" dirty="0">
                        <a:solidFill>
                          <a:srgbClr val="5E5E5E"/>
                        </a:solidFill>
                        <a:latin typeface="Open Sans Light"/>
                      </a:rPr>
                      <a:t>Cloudamize Proxy</a:t>
                    </a:r>
                  </a:p>
                </p:txBody>
              </p:sp>
            </p:grpSp>
            <p:grpSp>
              <p:nvGrpSpPr>
                <p:cNvPr id="17" name="Group 16"/>
                <p:cNvGrpSpPr/>
                <p:nvPr/>
              </p:nvGrpSpPr>
              <p:grpSpPr>
                <a:xfrm>
                  <a:off x="7027800" y="2312737"/>
                  <a:ext cx="1570152" cy="1528394"/>
                  <a:chOff x="7509048" y="2312737"/>
                  <a:chExt cx="1570152" cy="1528394"/>
                </a:xfrm>
              </p:grpSpPr>
              <p:sp>
                <p:nvSpPr>
                  <p:cNvPr id="10" name="Shape 172"/>
                  <p:cNvSpPr/>
                  <p:nvPr/>
                </p:nvSpPr>
                <p:spPr>
                  <a:xfrm>
                    <a:off x="7509048" y="2312737"/>
                    <a:ext cx="1570152" cy="15283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a:solidFill>
                      <a:srgbClr val="0096FD"/>
                    </a:solidFill>
                  </a:ln>
                </p:spPr>
                <p:txBody>
                  <a:bodyPr lIns="0" tIns="0" rIns="0" bIns="0" anchor="ctr"/>
                  <a:lstStyle/>
                  <a:p>
                    <a:pPr defTabSz="548640">
                      <a:defRPr>
                        <a:solidFill>
                          <a:srgbClr val="0499FF"/>
                        </a:solidFill>
                        <a:latin typeface="Calibri"/>
                        <a:ea typeface="Calibri"/>
                        <a:cs typeface="Calibri"/>
                        <a:sym typeface="Calibri"/>
                      </a:defRPr>
                    </a:pPr>
                    <a:endParaRPr sz="5551" dirty="0">
                      <a:solidFill>
                        <a:srgbClr val="5E5E5E"/>
                      </a:solidFill>
                      <a:latin typeface="Calibri"/>
                      <a:cs typeface="Calibri"/>
                      <a:sym typeface="Calibri"/>
                    </a:endParaRPr>
                  </a:p>
                </p:txBody>
              </p:sp>
              <p:sp>
                <p:nvSpPr>
                  <p:cNvPr id="11" name="Shape 173"/>
                  <p:cNvSpPr/>
                  <p:nvPr/>
                </p:nvSpPr>
                <p:spPr>
                  <a:xfrm>
                    <a:off x="7552295" y="2843881"/>
                    <a:ext cx="1492403" cy="43179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p>
                    <a:pPr algn="ctr" defTabSz="548640">
                      <a:defRPr sz="1800"/>
                    </a:pPr>
                    <a:r>
                      <a:rPr sz="1680" dirty="0">
                        <a:solidFill>
                          <a:srgbClr val="5E5E5E"/>
                        </a:solidFill>
                        <a:latin typeface="Open Sans Light"/>
                        <a:ea typeface="Arial"/>
                        <a:cs typeface="Arial"/>
                        <a:sym typeface="Arial"/>
                      </a:rPr>
                      <a:t>Cloudamize </a:t>
                    </a:r>
                  </a:p>
                  <a:p>
                    <a:pPr algn="ctr" defTabSz="548640">
                      <a:defRPr sz="1800"/>
                    </a:pPr>
                    <a:r>
                      <a:rPr sz="1680" dirty="0">
                        <a:solidFill>
                          <a:srgbClr val="5E5E5E"/>
                        </a:solidFill>
                        <a:latin typeface="Open Sans Light"/>
                        <a:ea typeface="Arial"/>
                        <a:cs typeface="Arial"/>
                        <a:sym typeface="Arial"/>
                      </a:rPr>
                      <a:t>Server</a:t>
                    </a:r>
                  </a:p>
                </p:txBody>
              </p:sp>
            </p:grpSp>
            <p:sp>
              <p:nvSpPr>
                <p:cNvPr id="13" name="Shape 175"/>
                <p:cNvSpPr/>
                <p:nvPr/>
              </p:nvSpPr>
              <p:spPr>
                <a:xfrm>
                  <a:off x="2206090" y="3107088"/>
                  <a:ext cx="1418836" cy="2158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b="1">
                      <a:solidFill>
                        <a:srgbClr val="535353"/>
                      </a:solidFill>
                      <a:latin typeface="Arial"/>
                      <a:ea typeface="Arial"/>
                      <a:cs typeface="Arial"/>
                      <a:sym typeface="Arial"/>
                    </a:defRPr>
                  </a:lvl1pPr>
                </a:lstStyle>
                <a:p>
                  <a:pPr algn="ctr" defTabSz="548640">
                    <a:defRPr sz="1800" b="0">
                      <a:solidFill>
                        <a:srgbClr val="000000"/>
                      </a:solidFill>
                    </a:defRPr>
                  </a:pPr>
                  <a:r>
                    <a:rPr sz="1680" b="0" dirty="0">
                      <a:solidFill>
                        <a:srgbClr val="5E5E5E"/>
                      </a:solidFill>
                      <a:latin typeface="Open Sans Light"/>
                    </a:rPr>
                    <a:t>SSL</a:t>
                  </a:r>
                  <a:r>
                    <a:rPr lang="en-US" sz="1680" b="0" dirty="0">
                      <a:solidFill>
                        <a:srgbClr val="5E5E5E"/>
                      </a:solidFill>
                      <a:latin typeface="Open Sans Light"/>
                    </a:rPr>
                    <a:t> </a:t>
                  </a:r>
                  <a:r>
                    <a:rPr sz="1680" b="0" dirty="0">
                      <a:solidFill>
                        <a:srgbClr val="5E5E5E"/>
                      </a:solidFill>
                      <a:latin typeface="Open Sans Light"/>
                    </a:rPr>
                    <a:t>Port 443</a:t>
                  </a:r>
                </a:p>
              </p:txBody>
            </p:sp>
            <p:sp>
              <p:nvSpPr>
                <p:cNvPr id="14" name="Shape 176"/>
                <p:cNvSpPr/>
                <p:nvPr/>
              </p:nvSpPr>
              <p:spPr>
                <a:xfrm>
                  <a:off x="5495454" y="3107088"/>
                  <a:ext cx="1382156" cy="21589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defTabSz="457200">
                    <a:defRPr sz="1300" b="1">
                      <a:solidFill>
                        <a:srgbClr val="535353"/>
                      </a:solidFill>
                      <a:latin typeface="Arial"/>
                      <a:ea typeface="Arial"/>
                      <a:cs typeface="Arial"/>
                      <a:sym typeface="Arial"/>
                    </a:defRPr>
                  </a:lvl1pPr>
                </a:lstStyle>
                <a:p>
                  <a:pPr algn="ctr" defTabSz="548640">
                    <a:defRPr sz="1800" b="0">
                      <a:solidFill>
                        <a:srgbClr val="000000"/>
                      </a:solidFill>
                    </a:defRPr>
                  </a:pPr>
                  <a:r>
                    <a:rPr sz="1680" b="0" dirty="0">
                      <a:solidFill>
                        <a:srgbClr val="5E5E5E"/>
                      </a:solidFill>
                      <a:latin typeface="Open Sans Light"/>
                    </a:rPr>
                    <a:t>SSL Port 443</a:t>
                  </a:r>
                </a:p>
              </p:txBody>
            </p:sp>
          </p:grpSp>
        </p:grpSp>
        <p:cxnSp>
          <p:nvCxnSpPr>
            <p:cNvPr id="21" name="Straight Connector 20"/>
            <p:cNvCxnSpPr/>
            <p:nvPr/>
          </p:nvCxnSpPr>
          <p:spPr>
            <a:xfrm>
              <a:off x="5375415" y="3107313"/>
              <a:ext cx="1682534" cy="0"/>
            </a:xfrm>
            <a:prstGeom prst="line">
              <a:avLst/>
            </a:prstGeom>
            <a:ln w="57150" cmpd="sng">
              <a:solidFill>
                <a:srgbClr val="01A7FF"/>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2086051" y="3107313"/>
              <a:ext cx="1719212" cy="0"/>
            </a:xfrm>
            <a:prstGeom prst="line">
              <a:avLst/>
            </a:prstGeom>
            <a:ln w="57150" cmpd="sng">
              <a:solidFill>
                <a:srgbClr val="01A7FF"/>
              </a:solidFill>
              <a:headEnd type="none"/>
              <a:tailEnd type="triangle"/>
            </a:ln>
          </p:spPr>
          <p:style>
            <a:lnRef idx="2">
              <a:schemeClr val="accent1"/>
            </a:lnRef>
            <a:fillRef idx="0">
              <a:schemeClr val="accent1"/>
            </a:fillRef>
            <a:effectRef idx="1">
              <a:schemeClr val="accent1"/>
            </a:effectRef>
            <a:fontRef idx="minor">
              <a:schemeClr val="tx1"/>
            </a:fontRef>
          </p:style>
        </p:cxnSp>
      </p:grpSp>
      <p:sp>
        <p:nvSpPr>
          <p:cNvPr id="25" name="Rectangle 24"/>
          <p:cNvSpPr/>
          <p:nvPr/>
        </p:nvSpPr>
        <p:spPr>
          <a:xfrm>
            <a:off x="1191875" y="4234940"/>
            <a:ext cx="9771446" cy="1774845"/>
          </a:xfrm>
          <a:prstGeom prst="rect">
            <a:avLst/>
          </a:prstGeom>
        </p:spPr>
        <p:txBody>
          <a:bodyPr wrap="square">
            <a:spAutoFit/>
          </a:bodyPr>
          <a:lstStyle/>
          <a:p>
            <a:pPr marL="342900" indent="-342900" defTabSz="548640">
              <a:spcBef>
                <a:spcPts val="793"/>
              </a:spcBef>
              <a:buClr>
                <a:srgbClr val="5E5E5E"/>
              </a:buClr>
              <a:buSzPct val="100000"/>
              <a:buFont typeface="Arial"/>
              <a:buChar char="•"/>
              <a:defRPr sz="1800">
                <a:solidFill>
                  <a:srgbClr val="000000"/>
                </a:solidFill>
              </a:defRPr>
            </a:pPr>
            <a:r>
              <a:rPr lang="en-US" sz="1920" dirty="0">
                <a:solidFill>
                  <a:srgbClr val="5E5E5E"/>
                </a:solidFill>
                <a:latin typeface="Open Sans Light"/>
                <a:cs typeface="Arial" panose="020B0604020202020204" pitchFamily="34" charset="0"/>
              </a:rPr>
              <a:t>The proxy can be installed either directly on the </a:t>
            </a:r>
            <a:r>
              <a:rPr lang="en-US" sz="1920" dirty="0" err="1">
                <a:solidFill>
                  <a:srgbClr val="5E5E5E"/>
                </a:solidFill>
                <a:latin typeface="Open Sans Light"/>
                <a:cs typeface="Arial" panose="020B0604020202020204" pitchFamily="34" charset="0"/>
              </a:rPr>
              <a:t>vCenter</a:t>
            </a:r>
            <a:r>
              <a:rPr lang="en-US" sz="1920" dirty="0">
                <a:solidFill>
                  <a:srgbClr val="5E5E5E"/>
                </a:solidFill>
                <a:latin typeface="Open Sans Light"/>
                <a:cs typeface="Arial" panose="020B0604020202020204" pitchFamily="34" charset="0"/>
              </a:rPr>
              <a:t> machine or on a separate Windows virtual machine. </a:t>
            </a:r>
          </a:p>
          <a:p>
            <a:pPr marL="342900" indent="-342900" defTabSz="548640">
              <a:spcBef>
                <a:spcPts val="793"/>
              </a:spcBef>
              <a:buClr>
                <a:srgbClr val="5E5E5E"/>
              </a:buClr>
              <a:buSzPct val="100000"/>
              <a:buFont typeface="Arial"/>
              <a:buChar char="•"/>
              <a:defRPr sz="1800">
                <a:solidFill>
                  <a:srgbClr val="000000"/>
                </a:solidFill>
              </a:defRPr>
            </a:pPr>
            <a:r>
              <a:rPr lang="en-US" sz="1920" dirty="0">
                <a:solidFill>
                  <a:srgbClr val="5E5E5E"/>
                </a:solidFill>
                <a:latin typeface="Open Sans Light"/>
                <a:cs typeface="Arial" panose="020B0604020202020204" pitchFamily="34" charset="0"/>
              </a:rPr>
              <a:t>The proxy is unique per </a:t>
            </a:r>
            <a:r>
              <a:rPr lang="en-US" sz="1920" dirty="0" err="1">
                <a:solidFill>
                  <a:srgbClr val="5E5E5E"/>
                </a:solidFill>
                <a:latin typeface="Open Sans Light"/>
                <a:cs typeface="Arial" panose="020B0604020202020204" pitchFamily="34" charset="0"/>
              </a:rPr>
              <a:t>vCenter</a:t>
            </a:r>
            <a:r>
              <a:rPr lang="en-US" sz="1920" dirty="0">
                <a:solidFill>
                  <a:srgbClr val="5E5E5E"/>
                </a:solidFill>
                <a:latin typeface="Open Sans Light"/>
                <a:cs typeface="Arial" panose="020B0604020202020204" pitchFamily="34" charset="0"/>
              </a:rPr>
              <a:t> and VM, if you have two </a:t>
            </a:r>
            <a:r>
              <a:rPr lang="en-US" sz="1920" dirty="0" err="1">
                <a:solidFill>
                  <a:srgbClr val="5E5E5E"/>
                </a:solidFill>
                <a:latin typeface="Open Sans Light"/>
                <a:cs typeface="Arial" panose="020B0604020202020204" pitchFamily="34" charset="0"/>
              </a:rPr>
              <a:t>vCenters</a:t>
            </a:r>
            <a:r>
              <a:rPr lang="en-US" sz="1920" dirty="0">
                <a:solidFill>
                  <a:srgbClr val="5E5E5E"/>
                </a:solidFill>
                <a:latin typeface="Open Sans Light"/>
                <a:cs typeface="Arial" panose="020B0604020202020204" pitchFamily="34" charset="0"/>
              </a:rPr>
              <a:t>, you will need two unique proxies installed</a:t>
            </a:r>
          </a:p>
          <a:p>
            <a:pPr marL="342900" indent="-342900" defTabSz="548640">
              <a:spcBef>
                <a:spcPts val="793"/>
              </a:spcBef>
              <a:buClr>
                <a:srgbClr val="5E5E5E"/>
              </a:buClr>
              <a:buSzPct val="100000"/>
              <a:buFont typeface="Arial"/>
              <a:buChar char="•"/>
              <a:defRPr sz="1800">
                <a:solidFill>
                  <a:srgbClr val="000000"/>
                </a:solidFill>
              </a:defRPr>
            </a:pPr>
            <a:r>
              <a:rPr lang="en-US" sz="1920" dirty="0">
                <a:solidFill>
                  <a:srgbClr val="5E5E5E"/>
                </a:solidFill>
                <a:latin typeface="Calibri"/>
              </a:rPr>
              <a:t>View the </a:t>
            </a:r>
            <a:r>
              <a:rPr lang="en-US" sz="1920" dirty="0" err="1">
                <a:solidFill>
                  <a:srgbClr val="5E5E5E"/>
                </a:solidFill>
                <a:latin typeface="Calibri"/>
              </a:rPr>
              <a:t>Cloudamize</a:t>
            </a:r>
            <a:r>
              <a:rPr lang="en-US" sz="1920" dirty="0">
                <a:solidFill>
                  <a:srgbClr val="5E5E5E"/>
                </a:solidFill>
                <a:latin typeface="Calibri"/>
              </a:rPr>
              <a:t> tutorial </a:t>
            </a:r>
            <a:r>
              <a:rPr lang="en-US" sz="1920" dirty="0">
                <a:solidFill>
                  <a:srgbClr val="5E5E5E"/>
                </a:solidFill>
                <a:latin typeface="Calibri"/>
                <a:hlinkClick r:id="rId2"/>
              </a:rPr>
              <a:t>here</a:t>
            </a:r>
            <a:r>
              <a:rPr lang="en-US" sz="1920" dirty="0">
                <a:solidFill>
                  <a:srgbClr val="5E5E5E"/>
                </a:solidFill>
                <a:latin typeface="Calibri"/>
              </a:rPr>
              <a:t>.</a:t>
            </a:r>
            <a:endParaRPr lang="en-US" sz="1920" dirty="0">
              <a:solidFill>
                <a:srgbClr val="5E5E5E"/>
              </a:solidFill>
              <a:latin typeface="Open Sans Light"/>
              <a:cs typeface="Arial" panose="020B0604020202020204" pitchFamily="34" charset="0"/>
            </a:endParaRPr>
          </a:p>
        </p:txBody>
      </p:sp>
      <p:grpSp>
        <p:nvGrpSpPr>
          <p:cNvPr id="34" name="Group 33"/>
          <p:cNvGrpSpPr/>
          <p:nvPr/>
        </p:nvGrpSpPr>
        <p:grpSpPr>
          <a:xfrm>
            <a:off x="5152339" y="362103"/>
            <a:ext cx="1877844" cy="175315"/>
            <a:chOff x="5603711" y="285824"/>
            <a:chExt cx="1564870" cy="146096"/>
          </a:xfrm>
        </p:grpSpPr>
        <p:grpSp>
          <p:nvGrpSpPr>
            <p:cNvPr id="35" name="Group 34"/>
            <p:cNvGrpSpPr/>
            <p:nvPr/>
          </p:nvGrpSpPr>
          <p:grpSpPr>
            <a:xfrm>
              <a:off x="5603711" y="288063"/>
              <a:ext cx="1427710" cy="143857"/>
              <a:chOff x="5545123" y="590607"/>
              <a:chExt cx="1427710" cy="143857"/>
            </a:xfrm>
          </p:grpSpPr>
          <p:cxnSp>
            <p:nvCxnSpPr>
              <p:cNvPr id="38" name="Straight Connector 37"/>
              <p:cNvCxnSpPr>
                <a:cxnSpLocks/>
                <a:endCxn id="3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1" name="Oval 40"/>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2" name="Oval 4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3" name="Oval 4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36" name="Oval 3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7" name="Oval 3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1211050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Installation: </a:t>
            </a:r>
            <a:r>
              <a:rPr lang="en-US" dirty="0" err="1"/>
              <a:t>HyperV</a:t>
            </a:r>
            <a:r>
              <a:rPr lang="en-US" dirty="0"/>
              <a:t> / Windows</a:t>
            </a:r>
          </a:p>
        </p:txBody>
      </p:sp>
      <p:grpSp>
        <p:nvGrpSpPr>
          <p:cNvPr id="17" name="Group 16"/>
          <p:cNvGrpSpPr/>
          <p:nvPr/>
        </p:nvGrpSpPr>
        <p:grpSpPr>
          <a:xfrm>
            <a:off x="5152339" y="362103"/>
            <a:ext cx="1877844" cy="175315"/>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1400366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5E5E5E"/>
                </a:solidFill>
              </a:rPr>
              <a:t>Add </a:t>
            </a:r>
            <a:r>
              <a:rPr lang="en-US" dirty="0" err="1">
                <a:solidFill>
                  <a:srgbClr val="5E5E5E"/>
                </a:solidFill>
              </a:rPr>
              <a:t>HyperV</a:t>
            </a:r>
            <a:r>
              <a:rPr lang="en-US" dirty="0">
                <a:solidFill>
                  <a:srgbClr val="5E5E5E"/>
                </a:solidFill>
              </a:rPr>
              <a:t>/Windows Agent</a:t>
            </a:r>
          </a:p>
        </p:txBody>
      </p:sp>
      <p:sp>
        <p:nvSpPr>
          <p:cNvPr id="5" name="Rectangle 4"/>
          <p:cNvSpPr/>
          <p:nvPr/>
        </p:nvSpPr>
        <p:spPr>
          <a:xfrm>
            <a:off x="1348599" y="4598752"/>
            <a:ext cx="9611378" cy="1643527"/>
          </a:xfrm>
          <a:prstGeom prst="rect">
            <a:avLst/>
          </a:prstGeom>
        </p:spPr>
        <p:txBody>
          <a:bodyPr wrap="square">
            <a:spAutoFit/>
          </a:bodyPr>
          <a:lstStyle/>
          <a:p>
            <a:pPr marL="453204" indent="-453204" defTabSz="548640">
              <a:lnSpc>
                <a:spcPct val="150000"/>
              </a:lnSpc>
              <a:buClr>
                <a:srgbClr val="5E5E5E"/>
              </a:buClr>
              <a:buFont typeface="Arial"/>
              <a:buChar char="•"/>
            </a:pPr>
            <a:r>
              <a:rPr lang="en-US" sz="1680" dirty="0">
                <a:solidFill>
                  <a:srgbClr val="5E5E5E"/>
                </a:solidFill>
                <a:latin typeface="Open Sans Light"/>
              </a:rPr>
              <a:t>Export your customer key and install an agent</a:t>
            </a:r>
          </a:p>
          <a:p>
            <a:pPr marL="453204" indent="-453204" defTabSz="548640">
              <a:lnSpc>
                <a:spcPct val="150000"/>
              </a:lnSpc>
              <a:buClr>
                <a:srgbClr val="5E5E5E"/>
              </a:buClr>
              <a:buFont typeface="Arial"/>
              <a:buChar char="•"/>
            </a:pPr>
            <a:r>
              <a:rPr lang="en-US" sz="1680" dirty="0">
                <a:solidFill>
                  <a:srgbClr val="5E5E5E"/>
                </a:solidFill>
                <a:latin typeface="Open Sans Light"/>
              </a:rPr>
              <a:t>Outbound firewall over SSL/443 port</a:t>
            </a:r>
          </a:p>
          <a:p>
            <a:pPr marL="453204" indent="-453204" defTabSz="548640">
              <a:lnSpc>
                <a:spcPct val="150000"/>
              </a:lnSpc>
              <a:buClr>
                <a:srgbClr val="5E5E5E"/>
              </a:buClr>
              <a:buFont typeface="Arial"/>
              <a:buChar char="•"/>
            </a:pPr>
            <a:r>
              <a:rPr lang="en-US" sz="1680" dirty="0">
                <a:solidFill>
                  <a:srgbClr val="5E5E5E"/>
                </a:solidFill>
                <a:latin typeface="Open Sans Light"/>
              </a:rPr>
              <a:t>Data can be routed via internet proxy</a:t>
            </a:r>
          </a:p>
          <a:p>
            <a:pPr marL="453204" indent="-453204" defTabSz="548640">
              <a:lnSpc>
                <a:spcPct val="150000"/>
              </a:lnSpc>
              <a:buClr>
                <a:srgbClr val="5E5E5E"/>
              </a:buClr>
              <a:buFont typeface="Arial"/>
              <a:buChar char="•"/>
            </a:pPr>
            <a:r>
              <a:rPr lang="en-US" sz="1680" dirty="0">
                <a:solidFill>
                  <a:srgbClr val="5E5E5E"/>
                </a:solidFill>
                <a:latin typeface="Open Sans Light"/>
              </a:rPr>
              <a:t>View the Cloudamize Tutorial </a:t>
            </a:r>
            <a:r>
              <a:rPr lang="en-US" sz="1680" dirty="0">
                <a:solidFill>
                  <a:srgbClr val="5E5E5E"/>
                </a:solidFill>
                <a:latin typeface="Open Sans Light"/>
                <a:hlinkClick r:id="rId2"/>
              </a:rPr>
              <a:t>here</a:t>
            </a:r>
            <a:r>
              <a:rPr lang="en-US" sz="1680" dirty="0">
                <a:solidFill>
                  <a:srgbClr val="5E5E5E"/>
                </a:solidFill>
                <a:latin typeface="Open Sans Light"/>
              </a:rPr>
              <a:t>.</a:t>
            </a:r>
          </a:p>
        </p:txBody>
      </p:sp>
      <p:pic>
        <p:nvPicPr>
          <p:cNvPr id="2" name="Picture 1" descr="Screen Shot 2016-11-10 at 2.36.29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8589" y="1272457"/>
            <a:ext cx="8222155" cy="3379057"/>
          </a:xfrm>
          <a:prstGeom prst="rect">
            <a:avLst/>
          </a:prstGeom>
        </p:spPr>
      </p:pic>
      <p:sp>
        <p:nvSpPr>
          <p:cNvPr id="19" name="Rectangle 18"/>
          <p:cNvSpPr/>
          <p:nvPr/>
        </p:nvSpPr>
        <p:spPr>
          <a:xfrm>
            <a:off x="3090928" y="2444841"/>
            <a:ext cx="5223486" cy="1952231"/>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grpSp>
        <p:nvGrpSpPr>
          <p:cNvPr id="20" name="Group 19"/>
          <p:cNvGrpSpPr/>
          <p:nvPr/>
        </p:nvGrpSpPr>
        <p:grpSpPr>
          <a:xfrm>
            <a:off x="5152339" y="362103"/>
            <a:ext cx="1877844" cy="175315"/>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4261051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
          </p:nvPr>
        </p:nvSpPr>
        <p:spPr/>
        <p:txBody>
          <a:bodyPr/>
          <a:lstStyle/>
          <a:p>
            <a:r>
              <a:rPr lang="en-US" dirty="0">
                <a:solidFill>
                  <a:srgbClr val="5E5E5E"/>
                </a:solidFill>
              </a:rPr>
              <a:t>Assess</a:t>
            </a:r>
          </a:p>
        </p:txBody>
      </p:sp>
      <p:sp>
        <p:nvSpPr>
          <p:cNvPr id="4" name="Content Placeholder 3"/>
          <p:cNvSpPr>
            <a:spLocks noGrp="1"/>
          </p:cNvSpPr>
          <p:nvPr>
            <p:ph sz="quarter" idx="4"/>
          </p:nvPr>
        </p:nvSpPr>
        <p:spPr/>
        <p:txBody>
          <a:bodyPr/>
          <a:lstStyle/>
          <a:p>
            <a:r>
              <a:rPr lang="en-US" dirty="0">
                <a:solidFill>
                  <a:srgbClr val="5E5E5E"/>
                </a:solidFill>
              </a:rPr>
              <a:t>Get precise TCO for Azure</a:t>
            </a:r>
          </a:p>
          <a:p>
            <a:r>
              <a:rPr lang="en-US" dirty="0">
                <a:solidFill>
                  <a:srgbClr val="5E5E5E"/>
                </a:solidFill>
              </a:rPr>
              <a:t>Identify </a:t>
            </a:r>
            <a:r>
              <a:rPr lang="en-US" dirty="0"/>
              <a:t>your best fit</a:t>
            </a:r>
            <a:r>
              <a:rPr lang="en-US" dirty="0">
                <a:solidFill>
                  <a:srgbClr val="5E5E5E"/>
                </a:solidFill>
              </a:rPr>
              <a:t> configuration</a:t>
            </a:r>
          </a:p>
          <a:p>
            <a:r>
              <a:rPr lang="en-US" dirty="0">
                <a:solidFill>
                  <a:srgbClr val="5E5E5E"/>
                </a:solidFill>
              </a:rPr>
              <a:t>See projected performance with recommended cloud configuration</a:t>
            </a:r>
          </a:p>
        </p:txBody>
      </p:sp>
      <p:sp>
        <p:nvSpPr>
          <p:cNvPr id="25" name="Title 24"/>
          <p:cNvSpPr>
            <a:spLocks noGrp="1"/>
          </p:cNvSpPr>
          <p:nvPr>
            <p:ph type="title"/>
          </p:nvPr>
        </p:nvSpPr>
        <p:spPr/>
        <p:txBody>
          <a:bodyPr/>
          <a:lstStyle/>
          <a:p>
            <a:r>
              <a:rPr lang="en-US" dirty="0">
                <a:solidFill>
                  <a:srgbClr val="5E5E5E"/>
                </a:solidFill>
              </a:rPr>
              <a:t>THE CLOUD JOURNEY</a:t>
            </a:r>
          </a:p>
        </p:txBody>
      </p:sp>
      <p:grpSp>
        <p:nvGrpSpPr>
          <p:cNvPr id="22" name="Group 21"/>
          <p:cNvGrpSpPr/>
          <p:nvPr/>
        </p:nvGrpSpPr>
        <p:grpSpPr>
          <a:xfrm>
            <a:off x="5434947" y="467540"/>
            <a:ext cx="1322107" cy="172631"/>
            <a:chOff x="5545123" y="590605"/>
            <a:chExt cx="1101756" cy="143859"/>
          </a:xfrm>
        </p:grpSpPr>
        <p:cxnSp>
          <p:nvCxnSpPr>
            <p:cNvPr id="14" name="Straight Connector 13"/>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5545123" y="590605"/>
              <a:ext cx="1101756" cy="143859"/>
              <a:chOff x="5526834" y="977465"/>
              <a:chExt cx="1101756" cy="143858"/>
            </a:xfrm>
          </p:grpSpPr>
          <p:sp>
            <p:nvSpPr>
              <p:cNvPr id="17" name="Oval 16"/>
              <p:cNvSpPr>
                <a:spLocks noChangeAspect="1"/>
              </p:cNvSpPr>
              <p:nvPr/>
            </p:nvSpPr>
            <p:spPr>
              <a:xfrm>
                <a:off x="5763327"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8" name="Oval 17"/>
              <p:cNvSpPr>
                <a:spLocks noChangeAspect="1"/>
              </p:cNvSpPr>
              <p:nvPr/>
            </p:nvSpPr>
            <p:spPr>
              <a:xfrm>
                <a:off x="6006028"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9" name="Oval 18"/>
              <p:cNvSpPr>
                <a:spLocks noChangeAspect="1"/>
              </p:cNvSpPr>
              <p:nvPr/>
            </p:nvSpPr>
            <p:spPr>
              <a:xfrm>
                <a:off x="6248729"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0" name="Oval 19"/>
              <p:cNvSpPr>
                <a:spLocks noChangeAspect="1"/>
              </p:cNvSpPr>
              <p:nvPr/>
            </p:nvSpPr>
            <p:spPr>
              <a:xfrm>
                <a:off x="6491430" y="977465"/>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1" name="Oval 20"/>
              <p:cNvSpPr>
                <a:spLocks noChangeAspect="1"/>
              </p:cNvSpPr>
              <p:nvPr/>
            </p:nvSpPr>
            <p:spPr>
              <a:xfrm>
                <a:off x="5526834" y="984163"/>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grpSp>
      <p:sp>
        <p:nvSpPr>
          <p:cNvPr id="28" name="TextBox 27"/>
          <p:cNvSpPr txBox="1"/>
          <p:nvPr/>
        </p:nvSpPr>
        <p:spPr>
          <a:xfrm>
            <a:off x="492558" y="7651700"/>
            <a:ext cx="184731" cy="424732"/>
          </a:xfrm>
          <a:prstGeom prst="rect">
            <a:avLst/>
          </a:prstGeom>
          <a:noFill/>
        </p:spPr>
        <p:txBody>
          <a:bodyPr wrap="none" rtlCol="0">
            <a:spAutoFit/>
          </a:bodyPr>
          <a:lstStyle/>
          <a:p>
            <a:pPr defTabSz="548640"/>
            <a:endParaRPr lang="en-US" sz="2160" dirty="0">
              <a:solidFill>
                <a:srgbClr val="000000"/>
              </a:solidFill>
              <a:latin typeface="Calibri"/>
            </a:endParaRPr>
          </a:p>
        </p:txBody>
      </p:sp>
      <p:pic>
        <p:nvPicPr>
          <p:cNvPr id="23" name="image14.png"/>
          <p:cNvPicPr>
            <a:picLocks noGrp="1"/>
          </p:cNvPicPr>
          <p:nvPr>
            <p:ph sz="half" idx="2"/>
          </p:nvPr>
        </p:nvPicPr>
        <p:blipFill rotWithShape="1">
          <a:blip r:embed="rId2">
            <a:extLst/>
          </a:blip>
          <a:srcRect l="16014" t="16232" r="44387" b="-677"/>
          <a:stretch/>
        </p:blipFill>
        <p:spPr>
          <a:xfrm>
            <a:off x="1365886" y="1703196"/>
            <a:ext cx="4642484" cy="4465068"/>
          </a:xfrm>
          <a:prstGeom prst="rect">
            <a:avLst/>
          </a:prstGeom>
          <a:ln w="12700">
            <a:miter lim="400000"/>
          </a:ln>
        </p:spPr>
      </p:pic>
    </p:spTree>
    <p:extLst>
      <p:ext uri="{BB962C8B-B14F-4D97-AF65-F5344CB8AC3E}">
        <p14:creationId xmlns:p14="http://schemas.microsoft.com/office/powerpoint/2010/main" val="1569564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 Installation: Linux</a:t>
            </a:r>
          </a:p>
        </p:txBody>
      </p:sp>
      <p:grpSp>
        <p:nvGrpSpPr>
          <p:cNvPr id="17" name="Group 16"/>
          <p:cNvGrpSpPr/>
          <p:nvPr/>
        </p:nvGrpSpPr>
        <p:grpSpPr>
          <a:xfrm>
            <a:off x="5152339" y="362103"/>
            <a:ext cx="1877844" cy="175315"/>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Tree>
    <p:extLst>
      <p:ext uri="{BB962C8B-B14F-4D97-AF65-F5344CB8AC3E}">
        <p14:creationId xmlns:p14="http://schemas.microsoft.com/office/powerpoint/2010/main" val="2521933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Add Linux Agent</a:t>
            </a:r>
          </a:p>
        </p:txBody>
      </p:sp>
      <p:sp>
        <p:nvSpPr>
          <p:cNvPr id="4" name="Rectangle 3"/>
          <p:cNvSpPr/>
          <p:nvPr/>
        </p:nvSpPr>
        <p:spPr>
          <a:xfrm>
            <a:off x="1363980" y="4632656"/>
            <a:ext cx="9611380" cy="1643527"/>
          </a:xfrm>
          <a:prstGeom prst="rect">
            <a:avLst/>
          </a:prstGeom>
        </p:spPr>
        <p:txBody>
          <a:bodyPr wrap="square">
            <a:spAutoFit/>
          </a:bodyPr>
          <a:lstStyle/>
          <a:p>
            <a:pPr marL="453204" indent="-453204" defTabSz="548640">
              <a:lnSpc>
                <a:spcPct val="150000"/>
              </a:lnSpc>
              <a:buClr>
                <a:srgbClr val="5E5E5E"/>
              </a:buClr>
              <a:buFont typeface="Arial"/>
              <a:buChar char="•"/>
            </a:pPr>
            <a:r>
              <a:rPr lang="en-US" sz="1680" dirty="0">
                <a:solidFill>
                  <a:srgbClr val="5E5E5E"/>
                </a:solidFill>
                <a:latin typeface="Open Sans Light"/>
              </a:rPr>
              <a:t>Export your customer key and install an agent</a:t>
            </a:r>
          </a:p>
          <a:p>
            <a:pPr marL="453204" indent="-453204" defTabSz="548640">
              <a:lnSpc>
                <a:spcPct val="150000"/>
              </a:lnSpc>
              <a:buClr>
                <a:srgbClr val="5E5E5E"/>
              </a:buClr>
              <a:buFont typeface="Arial"/>
              <a:buChar char="•"/>
            </a:pPr>
            <a:r>
              <a:rPr lang="en-US" sz="1680" dirty="0">
                <a:solidFill>
                  <a:srgbClr val="5E5E5E"/>
                </a:solidFill>
                <a:latin typeface="Open Sans Light"/>
              </a:rPr>
              <a:t>Outbound firewall over SSL/443 port</a:t>
            </a:r>
          </a:p>
          <a:p>
            <a:pPr marL="453204" indent="-453204" defTabSz="548640">
              <a:lnSpc>
                <a:spcPct val="150000"/>
              </a:lnSpc>
              <a:buClr>
                <a:srgbClr val="5E5E5E"/>
              </a:buClr>
              <a:buFont typeface="Arial"/>
              <a:buChar char="•"/>
            </a:pPr>
            <a:r>
              <a:rPr lang="en-US" sz="1680" dirty="0">
                <a:solidFill>
                  <a:srgbClr val="5E5E5E"/>
                </a:solidFill>
                <a:latin typeface="Open Sans Light"/>
              </a:rPr>
              <a:t>Data can be routed via internet proxy</a:t>
            </a:r>
          </a:p>
          <a:p>
            <a:pPr marL="453204" indent="-453204" defTabSz="548640">
              <a:lnSpc>
                <a:spcPct val="150000"/>
              </a:lnSpc>
              <a:buClr>
                <a:srgbClr val="5E5E5E"/>
              </a:buClr>
              <a:buFont typeface="Arial"/>
              <a:buChar char="•"/>
            </a:pPr>
            <a:r>
              <a:rPr lang="en-US" sz="1680" dirty="0">
                <a:solidFill>
                  <a:srgbClr val="5E5E5E"/>
                </a:solidFill>
                <a:latin typeface="Open Sans Light"/>
              </a:rPr>
              <a:t>View the </a:t>
            </a:r>
            <a:r>
              <a:rPr lang="en-US" sz="1680" dirty="0" err="1">
                <a:solidFill>
                  <a:srgbClr val="5E5E5E"/>
                </a:solidFill>
                <a:latin typeface="Open Sans Light"/>
              </a:rPr>
              <a:t>Cloudamize</a:t>
            </a:r>
            <a:r>
              <a:rPr lang="en-US" sz="1680" dirty="0">
                <a:solidFill>
                  <a:srgbClr val="5E5E5E"/>
                </a:solidFill>
                <a:latin typeface="Open Sans Light"/>
              </a:rPr>
              <a:t> tutorial </a:t>
            </a:r>
            <a:r>
              <a:rPr lang="en-US" sz="1680" dirty="0">
                <a:solidFill>
                  <a:srgbClr val="5E5E5E"/>
                </a:solidFill>
                <a:latin typeface="Open Sans Light"/>
                <a:hlinkClick r:id="rId2"/>
              </a:rPr>
              <a:t>here</a:t>
            </a:r>
            <a:r>
              <a:rPr lang="en-US" sz="1680" dirty="0">
                <a:solidFill>
                  <a:srgbClr val="5E5E5E"/>
                </a:solidFill>
                <a:latin typeface="Open Sans Light"/>
              </a:rPr>
              <a:t>.</a:t>
            </a:r>
          </a:p>
        </p:txBody>
      </p:sp>
      <p:pic>
        <p:nvPicPr>
          <p:cNvPr id="6" name="Picture 5" descr="Screen Shot 2016-11-10 at 2.36.45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0052" y="1250714"/>
            <a:ext cx="8059230" cy="3381942"/>
          </a:xfrm>
          <a:prstGeom prst="rect">
            <a:avLst/>
          </a:prstGeom>
        </p:spPr>
      </p:pic>
      <p:sp>
        <p:nvSpPr>
          <p:cNvPr id="19" name="Rectangle 18"/>
          <p:cNvSpPr/>
          <p:nvPr/>
        </p:nvSpPr>
        <p:spPr>
          <a:xfrm>
            <a:off x="3102966" y="2357719"/>
            <a:ext cx="5092178" cy="1119806"/>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grpSp>
        <p:nvGrpSpPr>
          <p:cNvPr id="20" name="Group 19"/>
          <p:cNvGrpSpPr/>
          <p:nvPr/>
        </p:nvGrpSpPr>
        <p:grpSpPr>
          <a:xfrm>
            <a:off x="5152339" y="362103"/>
            <a:ext cx="1877844" cy="175315"/>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274469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Route Agent Traffic via Internet Proxy</a:t>
            </a:r>
          </a:p>
        </p:txBody>
      </p:sp>
      <p:pic>
        <p:nvPicPr>
          <p:cNvPr id="3" name="Picture 2" descr="Screen Shot 2016-11-10 at 2.37.0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981" y="1690688"/>
            <a:ext cx="9465181" cy="3030058"/>
          </a:xfrm>
          <a:prstGeom prst="rect">
            <a:avLst/>
          </a:prstGeom>
        </p:spPr>
      </p:pic>
      <p:sp>
        <p:nvSpPr>
          <p:cNvPr id="4" name="Rectangle 3"/>
          <p:cNvSpPr/>
          <p:nvPr/>
        </p:nvSpPr>
        <p:spPr>
          <a:xfrm>
            <a:off x="1207304" y="4932963"/>
            <a:ext cx="4097084" cy="424732"/>
          </a:xfrm>
          <a:prstGeom prst="rect">
            <a:avLst/>
          </a:prstGeom>
        </p:spPr>
        <p:txBody>
          <a:bodyPr wrap="none">
            <a:spAutoFit/>
          </a:bodyPr>
          <a:lstStyle/>
          <a:p>
            <a:pPr marL="453204" indent="-453204" defTabSz="548640">
              <a:buClr>
                <a:srgbClr val="5E5E5E"/>
              </a:buClr>
              <a:buFont typeface="Arial"/>
              <a:buChar char="•"/>
            </a:pPr>
            <a:r>
              <a:rPr lang="en-US" sz="2160" dirty="0">
                <a:solidFill>
                  <a:srgbClr val="5E5E5E"/>
                </a:solidFill>
                <a:latin typeface="Open Sans Light"/>
              </a:rPr>
              <a:t>View the Cloudamize Tutorial </a:t>
            </a:r>
            <a:r>
              <a:rPr lang="en-US" sz="2160" dirty="0">
                <a:solidFill>
                  <a:srgbClr val="5E5E5E"/>
                </a:solidFill>
                <a:latin typeface="Open Sans Light"/>
                <a:hlinkClick r:id="rId3"/>
              </a:rPr>
              <a:t>here</a:t>
            </a:r>
            <a:r>
              <a:rPr lang="en-US" sz="2160" dirty="0">
                <a:solidFill>
                  <a:srgbClr val="5E5E5E"/>
                </a:solidFill>
                <a:latin typeface="Open Sans Light"/>
              </a:rPr>
              <a:t>.</a:t>
            </a:r>
          </a:p>
        </p:txBody>
      </p:sp>
      <p:sp>
        <p:nvSpPr>
          <p:cNvPr id="19" name="Rectangle 18"/>
          <p:cNvSpPr/>
          <p:nvPr/>
        </p:nvSpPr>
        <p:spPr>
          <a:xfrm>
            <a:off x="2964907" y="3666444"/>
            <a:ext cx="5849831" cy="68074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grpSp>
        <p:nvGrpSpPr>
          <p:cNvPr id="20" name="Group 19"/>
          <p:cNvGrpSpPr/>
          <p:nvPr/>
        </p:nvGrpSpPr>
        <p:grpSpPr>
          <a:xfrm>
            <a:off x="5152339" y="362103"/>
            <a:ext cx="1877844" cy="175315"/>
            <a:chOff x="5603711" y="285824"/>
            <a:chExt cx="1564870" cy="146096"/>
          </a:xfrm>
        </p:grpSpPr>
        <p:grpSp>
          <p:nvGrpSpPr>
            <p:cNvPr id="21" name="Group 20"/>
            <p:cNvGrpSpPr/>
            <p:nvPr/>
          </p:nvGrpSpPr>
          <p:grpSpPr>
            <a:xfrm>
              <a:off x="5603711" y="288063"/>
              <a:ext cx="1427710" cy="143857"/>
              <a:chOff x="5545123" y="590607"/>
              <a:chExt cx="1427710" cy="143857"/>
            </a:xfrm>
          </p:grpSpPr>
          <p:cxnSp>
            <p:nvCxnSpPr>
              <p:cNvPr id="24" name="Straight Connector 23"/>
              <p:cNvCxnSpPr>
                <a:cxnSpLocks/>
                <a:endCxn id="23"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Oval 24"/>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8" name="Oval 27"/>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9" name="Oval 2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2" name="Oval 21"/>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3" name="Oval 22"/>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3771223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Agentless Installation</a:t>
            </a:r>
          </a:p>
        </p:txBody>
      </p:sp>
      <p:grpSp>
        <p:nvGrpSpPr>
          <p:cNvPr id="17" name="Group 16"/>
          <p:cNvGrpSpPr/>
          <p:nvPr/>
        </p:nvGrpSpPr>
        <p:grpSpPr>
          <a:xfrm>
            <a:off x="5152339" y="362103"/>
            <a:ext cx="1877844" cy="175315"/>
            <a:chOff x="5603711" y="285824"/>
            <a:chExt cx="1564870" cy="146096"/>
          </a:xfrm>
        </p:grpSpPr>
        <p:grpSp>
          <p:nvGrpSpPr>
            <p:cNvPr id="18" name="Group 17"/>
            <p:cNvGrpSpPr/>
            <p:nvPr/>
          </p:nvGrpSpPr>
          <p:grpSpPr>
            <a:xfrm>
              <a:off x="5603711" y="288063"/>
              <a:ext cx="1427710" cy="143857"/>
              <a:chOff x="5545123" y="590607"/>
              <a:chExt cx="1427710" cy="143857"/>
            </a:xfrm>
          </p:grpSpPr>
          <p:cxnSp>
            <p:nvCxnSpPr>
              <p:cNvPr id="21" name="Straight Connector 20"/>
              <p:cNvCxnSpPr>
                <a:cxnSpLocks/>
                <a:endCxn id="2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Oval 21"/>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3" name="Oval 22"/>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4" name="Oval 2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5" name="Oval 2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6" name="Oval 2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
          <p:nvSpPr>
            <p:cNvPr id="19" name="Oval 1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0" name="Oval 1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Tree>
    <p:extLst>
      <p:ext uri="{BB962C8B-B14F-4D97-AF65-F5344CB8AC3E}">
        <p14:creationId xmlns:p14="http://schemas.microsoft.com/office/powerpoint/2010/main" val="393874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6463" y="548141"/>
            <a:ext cx="8448142" cy="1325563"/>
          </a:xfrm>
        </p:spPr>
        <p:txBody>
          <a:bodyPr>
            <a:normAutofit/>
          </a:bodyPr>
          <a:lstStyle/>
          <a:p>
            <a:r>
              <a:rPr lang="en-US" dirty="0"/>
              <a:t>Minimum Hardware Requirements for Agentless Collector (up to 500 hosts)</a:t>
            </a:r>
          </a:p>
        </p:txBody>
      </p:sp>
      <p:sp>
        <p:nvSpPr>
          <p:cNvPr id="3" name="Content Placeholder 2"/>
          <p:cNvSpPr>
            <a:spLocks noGrp="1"/>
          </p:cNvSpPr>
          <p:nvPr>
            <p:ph idx="1"/>
          </p:nvPr>
        </p:nvSpPr>
        <p:spPr>
          <a:xfrm>
            <a:off x="1363980" y="1683210"/>
            <a:ext cx="9464040" cy="4351339"/>
          </a:xfrm>
        </p:spPr>
        <p:txBody>
          <a:bodyPr>
            <a:normAutofit/>
          </a:bodyPr>
          <a:lstStyle/>
          <a:p>
            <a:endParaRPr lang="en-US" dirty="0"/>
          </a:p>
          <a:p>
            <a:r>
              <a:rPr lang="en-US" dirty="0"/>
              <a:t>64 bit OS</a:t>
            </a:r>
          </a:p>
          <a:p>
            <a:r>
              <a:rPr lang="en-US" dirty="0"/>
              <a:t>.NET 4.0</a:t>
            </a:r>
          </a:p>
          <a:p>
            <a:r>
              <a:rPr lang="en-US" dirty="0"/>
              <a:t>4 CPU Cores</a:t>
            </a:r>
          </a:p>
          <a:p>
            <a:r>
              <a:rPr lang="en-US" dirty="0"/>
              <a:t>5GB RAM</a:t>
            </a:r>
          </a:p>
          <a:p>
            <a:r>
              <a:rPr lang="en-US" dirty="0"/>
              <a:t>2GB HDD</a:t>
            </a:r>
          </a:p>
        </p:txBody>
      </p:sp>
      <p:grpSp>
        <p:nvGrpSpPr>
          <p:cNvPr id="14" name="Group 13">
            <a:extLst>
              <a:ext uri="{FF2B5EF4-FFF2-40B4-BE49-F238E27FC236}">
                <a16:creationId xmlns:a16="http://schemas.microsoft.com/office/drawing/2014/main" id="{012A7DB8-9583-4F47-A809-01599DAEBEB5}"/>
              </a:ext>
            </a:extLst>
          </p:cNvPr>
          <p:cNvGrpSpPr/>
          <p:nvPr/>
        </p:nvGrpSpPr>
        <p:grpSpPr>
          <a:xfrm>
            <a:off x="5152339" y="372826"/>
            <a:ext cx="1877844" cy="175315"/>
            <a:chOff x="5603711" y="285824"/>
            <a:chExt cx="1564870" cy="146096"/>
          </a:xfrm>
        </p:grpSpPr>
        <p:grpSp>
          <p:nvGrpSpPr>
            <p:cNvPr id="15" name="Group 14">
              <a:extLst>
                <a:ext uri="{FF2B5EF4-FFF2-40B4-BE49-F238E27FC236}">
                  <a16:creationId xmlns:a16="http://schemas.microsoft.com/office/drawing/2014/main" id="{F2DF64BA-167F-4019-902B-F800315789E5}"/>
                </a:ext>
              </a:extLst>
            </p:cNvPr>
            <p:cNvGrpSpPr/>
            <p:nvPr/>
          </p:nvGrpSpPr>
          <p:grpSpPr>
            <a:xfrm>
              <a:off x="5603711" y="288063"/>
              <a:ext cx="1427710" cy="143857"/>
              <a:chOff x="5545123" y="590607"/>
              <a:chExt cx="1427710" cy="143857"/>
            </a:xfrm>
          </p:grpSpPr>
          <p:cxnSp>
            <p:nvCxnSpPr>
              <p:cNvPr id="18" name="Straight Connector 17">
                <a:extLst>
                  <a:ext uri="{FF2B5EF4-FFF2-40B4-BE49-F238E27FC236}">
                    <a16:creationId xmlns:a16="http://schemas.microsoft.com/office/drawing/2014/main" id="{C3658581-980F-4EC6-B661-735757D941CA}"/>
                  </a:ext>
                </a:extLst>
              </p:cNvPr>
              <p:cNvCxnSpPr>
                <a:cxnSpLocks/>
                <a:endCxn id="1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430511F-B74D-41D8-A435-CC9268176E53}"/>
                  </a:ext>
                </a:extLst>
              </p:cNvPr>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0" name="Oval 19">
                <a:extLst>
                  <a:ext uri="{FF2B5EF4-FFF2-40B4-BE49-F238E27FC236}">
                    <a16:creationId xmlns:a16="http://schemas.microsoft.com/office/drawing/2014/main" id="{BFBEFC51-55E1-4FFF-83B0-CEF1AFC46104}"/>
                  </a:ext>
                </a:extLst>
              </p:cNvPr>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1" name="Oval 20">
                <a:extLst>
                  <a:ext uri="{FF2B5EF4-FFF2-40B4-BE49-F238E27FC236}">
                    <a16:creationId xmlns:a16="http://schemas.microsoft.com/office/drawing/2014/main" id="{E772AAD6-D9EB-44E5-85E6-3F4A4ECC2C4E}"/>
                  </a:ext>
                </a:extLst>
              </p:cNvPr>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2" name="Oval 21">
                <a:extLst>
                  <a:ext uri="{FF2B5EF4-FFF2-40B4-BE49-F238E27FC236}">
                    <a16:creationId xmlns:a16="http://schemas.microsoft.com/office/drawing/2014/main" id="{B705E936-2712-43F8-8611-121F4E324AFA}"/>
                  </a:ext>
                </a:extLst>
              </p:cNvPr>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23" name="Oval 22">
                <a:extLst>
                  <a:ext uri="{FF2B5EF4-FFF2-40B4-BE49-F238E27FC236}">
                    <a16:creationId xmlns:a16="http://schemas.microsoft.com/office/drawing/2014/main" id="{3DC801F9-5544-4338-8DEE-8B903254EBEB}"/>
                  </a:ext>
                </a:extLst>
              </p:cNvPr>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
          <p:nvSpPr>
            <p:cNvPr id="16" name="Oval 15">
              <a:extLst>
                <a:ext uri="{FF2B5EF4-FFF2-40B4-BE49-F238E27FC236}">
                  <a16:creationId xmlns:a16="http://schemas.microsoft.com/office/drawing/2014/main" id="{6EAC77CF-9CE4-4AA0-AC22-8FB73B34E38F}"/>
                </a:ext>
              </a:extLst>
            </p:cNvPr>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17" name="Oval 16">
              <a:extLst>
                <a:ext uri="{FF2B5EF4-FFF2-40B4-BE49-F238E27FC236}">
                  <a16:creationId xmlns:a16="http://schemas.microsoft.com/office/drawing/2014/main" id="{88B162AD-0EB3-475C-A004-99D900CCB305}"/>
                </a:ext>
              </a:extLst>
            </p:cNvPr>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Tree>
    <p:extLst>
      <p:ext uri="{BB962C8B-B14F-4D97-AF65-F5344CB8AC3E}">
        <p14:creationId xmlns:p14="http://schemas.microsoft.com/office/powerpoint/2010/main" val="1546838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7272" y="469808"/>
            <a:ext cx="9464040" cy="558894"/>
          </a:xfrm>
        </p:spPr>
        <p:txBody>
          <a:bodyPr>
            <a:normAutofit/>
          </a:bodyPr>
          <a:lstStyle/>
          <a:p>
            <a:r>
              <a:rPr lang="en-US" dirty="0"/>
              <a:t>Cloudamize Agentless Data Collector: Setup</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43" y="1945506"/>
            <a:ext cx="4286250" cy="3360420"/>
          </a:xfrm>
          <a:prstGeom prst="rect">
            <a:avLst/>
          </a:prstGeom>
        </p:spPr>
      </p:pic>
      <p:pic>
        <p:nvPicPr>
          <p:cNvPr id="8" name="Picture 7"/>
          <p:cNvPicPr>
            <a:picLocks noChangeAspect="1"/>
          </p:cNvPicPr>
          <p:nvPr/>
        </p:nvPicPr>
        <p:blipFill>
          <a:blip r:embed="rId3"/>
          <a:stretch>
            <a:fillRect/>
          </a:stretch>
        </p:blipFill>
        <p:spPr>
          <a:xfrm>
            <a:off x="5976490" y="1945506"/>
            <a:ext cx="4294823" cy="3377566"/>
          </a:xfrm>
          <a:prstGeom prst="rect">
            <a:avLst/>
          </a:prstGeom>
        </p:spPr>
      </p:pic>
    </p:spTree>
    <p:extLst>
      <p:ext uri="{BB962C8B-B14F-4D97-AF65-F5344CB8AC3E}">
        <p14:creationId xmlns:p14="http://schemas.microsoft.com/office/powerpoint/2010/main" val="3204088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7272" y="469808"/>
            <a:ext cx="9464040" cy="558894"/>
          </a:xfrm>
        </p:spPr>
        <p:txBody>
          <a:bodyPr>
            <a:normAutofit/>
          </a:bodyPr>
          <a:lstStyle/>
          <a:p>
            <a:r>
              <a:rPr lang="en-US" dirty="0"/>
              <a:t>Cloudamize Agentless Data Collector: Setup</a:t>
            </a:r>
          </a:p>
        </p:txBody>
      </p:sp>
      <p:pic>
        <p:nvPicPr>
          <p:cNvPr id="2" name="Picture 1"/>
          <p:cNvPicPr>
            <a:picLocks noChangeAspect="1"/>
          </p:cNvPicPr>
          <p:nvPr/>
        </p:nvPicPr>
        <p:blipFill>
          <a:blip r:embed="rId2"/>
          <a:stretch>
            <a:fillRect/>
          </a:stretch>
        </p:blipFill>
        <p:spPr>
          <a:xfrm>
            <a:off x="1503813" y="1838581"/>
            <a:ext cx="4277677" cy="3368993"/>
          </a:xfrm>
          <a:prstGeom prst="rect">
            <a:avLst/>
          </a:prstGeom>
        </p:spPr>
      </p:pic>
      <p:pic>
        <p:nvPicPr>
          <p:cNvPr id="6" name="Picture 5"/>
          <p:cNvPicPr>
            <a:picLocks noChangeAspect="1"/>
          </p:cNvPicPr>
          <p:nvPr/>
        </p:nvPicPr>
        <p:blipFill>
          <a:blip r:embed="rId3"/>
          <a:stretch>
            <a:fillRect/>
          </a:stretch>
        </p:blipFill>
        <p:spPr>
          <a:xfrm>
            <a:off x="6082894" y="1838581"/>
            <a:ext cx="4303396" cy="3377566"/>
          </a:xfrm>
          <a:prstGeom prst="rect">
            <a:avLst/>
          </a:prstGeom>
        </p:spPr>
      </p:pic>
    </p:spTree>
    <p:extLst>
      <p:ext uri="{BB962C8B-B14F-4D97-AF65-F5344CB8AC3E}">
        <p14:creationId xmlns:p14="http://schemas.microsoft.com/office/powerpoint/2010/main" val="658769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7272" y="469808"/>
            <a:ext cx="9464040" cy="558894"/>
          </a:xfrm>
        </p:spPr>
        <p:txBody>
          <a:bodyPr>
            <a:normAutofit/>
          </a:bodyPr>
          <a:lstStyle/>
          <a:p>
            <a:r>
              <a:rPr lang="en-US" dirty="0"/>
              <a:t>Cloudamize Agentless Data Collector: Setup</a:t>
            </a:r>
          </a:p>
        </p:txBody>
      </p:sp>
      <p:pic>
        <p:nvPicPr>
          <p:cNvPr id="2" name="Picture 1"/>
          <p:cNvPicPr>
            <a:picLocks noChangeAspect="1"/>
          </p:cNvPicPr>
          <p:nvPr/>
        </p:nvPicPr>
        <p:blipFill>
          <a:blip r:embed="rId2"/>
          <a:stretch>
            <a:fillRect/>
          </a:stretch>
        </p:blipFill>
        <p:spPr>
          <a:xfrm>
            <a:off x="1802296" y="1927607"/>
            <a:ext cx="3955412" cy="3364356"/>
          </a:xfrm>
          <a:prstGeom prst="rect">
            <a:avLst/>
          </a:prstGeom>
        </p:spPr>
      </p:pic>
      <p:pic>
        <p:nvPicPr>
          <p:cNvPr id="6" name="Picture 5"/>
          <p:cNvPicPr>
            <a:picLocks noChangeAspect="1"/>
          </p:cNvPicPr>
          <p:nvPr/>
        </p:nvPicPr>
        <p:blipFill>
          <a:blip r:embed="rId3"/>
          <a:stretch>
            <a:fillRect/>
          </a:stretch>
        </p:blipFill>
        <p:spPr>
          <a:xfrm>
            <a:off x="6053468" y="1927608"/>
            <a:ext cx="4294823" cy="3386137"/>
          </a:xfrm>
          <a:prstGeom prst="rect">
            <a:avLst/>
          </a:prstGeom>
        </p:spPr>
      </p:pic>
    </p:spTree>
    <p:extLst>
      <p:ext uri="{BB962C8B-B14F-4D97-AF65-F5344CB8AC3E}">
        <p14:creationId xmlns:p14="http://schemas.microsoft.com/office/powerpoint/2010/main" val="1044281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807272" y="469808"/>
            <a:ext cx="9464040" cy="558894"/>
          </a:xfrm>
        </p:spPr>
        <p:txBody>
          <a:bodyPr>
            <a:normAutofit/>
          </a:bodyPr>
          <a:lstStyle/>
          <a:p>
            <a:r>
              <a:rPr lang="en-US" dirty="0"/>
              <a:t>Cloudamize Agentless Data Collector: Launch</a:t>
            </a:r>
          </a:p>
        </p:txBody>
      </p:sp>
      <p:pic>
        <p:nvPicPr>
          <p:cNvPr id="7" name="Content Placeholder 16"/>
          <p:cNvPicPr>
            <a:picLocks noGrp="1" noChangeAspect="1"/>
          </p:cNvPicPr>
          <p:nvPr>
            <p:ph sz="half" idx="4294967295"/>
          </p:nvPr>
        </p:nvPicPr>
        <p:blipFill>
          <a:blip r:embed="rId2"/>
          <a:stretch>
            <a:fillRect/>
          </a:stretch>
        </p:blipFill>
        <p:spPr>
          <a:xfrm>
            <a:off x="5906727" y="2421130"/>
            <a:ext cx="5156228" cy="3779705"/>
          </a:xfrm>
          <a:prstGeom prst="rect">
            <a:avLst/>
          </a:prstGeom>
        </p:spPr>
      </p:pic>
      <p:pic>
        <p:nvPicPr>
          <p:cNvPr id="8" name="Picture 7"/>
          <p:cNvPicPr>
            <a:picLocks noChangeAspect="1"/>
          </p:cNvPicPr>
          <p:nvPr/>
        </p:nvPicPr>
        <p:blipFill>
          <a:blip r:embed="rId3"/>
          <a:stretch>
            <a:fillRect/>
          </a:stretch>
        </p:blipFill>
        <p:spPr>
          <a:xfrm>
            <a:off x="1154348" y="2944870"/>
            <a:ext cx="3498068" cy="788780"/>
          </a:xfrm>
          <a:prstGeom prst="rect">
            <a:avLst/>
          </a:prstGeom>
        </p:spPr>
      </p:pic>
      <p:cxnSp>
        <p:nvCxnSpPr>
          <p:cNvPr id="9" name="Straight Arrow Connector 8"/>
          <p:cNvCxnSpPr/>
          <p:nvPr/>
        </p:nvCxnSpPr>
        <p:spPr>
          <a:xfrm flipV="1">
            <a:off x="3208363" y="3722938"/>
            <a:ext cx="0" cy="8450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747101" y="4621022"/>
            <a:ext cx="2278966" cy="481414"/>
          </a:xfrm>
          <a:prstGeom prst="rect">
            <a:avLst/>
          </a:prstGeom>
          <a:noFill/>
        </p:spPr>
        <p:txBody>
          <a:bodyPr wrap="square" rtlCol="0">
            <a:spAutoFit/>
          </a:bodyPr>
          <a:lstStyle/>
          <a:p>
            <a:pPr defTabSz="855878">
              <a:defRPr/>
            </a:pPr>
            <a:r>
              <a:rPr lang="en-US" sz="1264" dirty="0">
                <a:solidFill>
                  <a:srgbClr val="FF0000"/>
                </a:solidFill>
                <a:latin typeface="Calibri"/>
              </a:rPr>
              <a:t>1. Right click or double click on the tray icon to open UI</a:t>
            </a:r>
          </a:p>
        </p:txBody>
      </p:sp>
      <p:sp>
        <p:nvSpPr>
          <p:cNvPr id="11" name="TextBox 10"/>
          <p:cNvSpPr txBox="1"/>
          <p:nvPr/>
        </p:nvSpPr>
        <p:spPr>
          <a:xfrm>
            <a:off x="1154348" y="2421130"/>
            <a:ext cx="2569273" cy="286873"/>
          </a:xfrm>
          <a:prstGeom prst="rect">
            <a:avLst/>
          </a:prstGeom>
          <a:noFill/>
        </p:spPr>
        <p:txBody>
          <a:bodyPr wrap="square" rtlCol="0">
            <a:spAutoFit/>
          </a:bodyPr>
          <a:lstStyle/>
          <a:p>
            <a:pPr defTabSz="855878">
              <a:defRPr/>
            </a:pPr>
            <a:r>
              <a:rPr lang="en-US" sz="1264" dirty="0">
                <a:solidFill>
                  <a:srgbClr val="FF0000"/>
                </a:solidFill>
                <a:latin typeface="Calibri"/>
              </a:rPr>
              <a:t>2. Click to open Cloudamize Portal </a:t>
            </a:r>
          </a:p>
        </p:txBody>
      </p:sp>
      <p:cxnSp>
        <p:nvCxnSpPr>
          <p:cNvPr id="12" name="Straight Arrow Connector 11"/>
          <p:cNvCxnSpPr/>
          <p:nvPr/>
        </p:nvCxnSpPr>
        <p:spPr>
          <a:xfrm>
            <a:off x="1919524" y="2745779"/>
            <a:ext cx="0" cy="4233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982589" y="1799884"/>
            <a:ext cx="4579951" cy="438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defRPr/>
            </a:pPr>
            <a:endParaRPr lang="en-US" sz="1685">
              <a:solidFill>
                <a:srgbClr val="FFFFFF"/>
              </a:solidFill>
              <a:latin typeface="Calibri"/>
            </a:endParaRPr>
          </a:p>
        </p:txBody>
      </p:sp>
      <p:sp>
        <p:nvSpPr>
          <p:cNvPr id="14" name="TextBox 13"/>
          <p:cNvSpPr txBox="1"/>
          <p:nvPr/>
        </p:nvSpPr>
        <p:spPr>
          <a:xfrm>
            <a:off x="953284" y="1792467"/>
            <a:ext cx="4693272" cy="387798"/>
          </a:xfrm>
          <a:prstGeom prst="rect">
            <a:avLst/>
          </a:prstGeom>
          <a:noFill/>
        </p:spPr>
        <p:txBody>
          <a:bodyPr wrap="none" rtlCol="0">
            <a:spAutoFit/>
          </a:bodyPr>
          <a:lstStyle/>
          <a:p>
            <a:pPr defTabSz="855878">
              <a:defRPr/>
            </a:pPr>
            <a:r>
              <a:rPr lang="en-US" sz="1920" b="1" dirty="0">
                <a:solidFill>
                  <a:srgbClr val="535353"/>
                </a:solidFill>
                <a:latin typeface="Calibri"/>
              </a:rPr>
              <a:t>Launch Cloudamize Agentless Data Collector</a:t>
            </a:r>
          </a:p>
        </p:txBody>
      </p:sp>
      <p:sp>
        <p:nvSpPr>
          <p:cNvPr id="15" name="TextBox 14"/>
          <p:cNvSpPr txBox="1"/>
          <p:nvPr/>
        </p:nvSpPr>
        <p:spPr>
          <a:xfrm>
            <a:off x="6340173" y="1753203"/>
            <a:ext cx="4196341" cy="387798"/>
          </a:xfrm>
          <a:prstGeom prst="rect">
            <a:avLst/>
          </a:prstGeom>
          <a:noFill/>
        </p:spPr>
        <p:txBody>
          <a:bodyPr wrap="none" rtlCol="0">
            <a:spAutoFit/>
          </a:bodyPr>
          <a:lstStyle/>
          <a:p>
            <a:pPr algn="ctr" defTabSz="855878">
              <a:defRPr/>
            </a:pPr>
            <a:r>
              <a:rPr lang="en-US" sz="1920" b="1" dirty="0">
                <a:solidFill>
                  <a:srgbClr val="535353"/>
                </a:solidFill>
                <a:latin typeface="Calibri"/>
              </a:rPr>
              <a:t>Cloudamize Agentless Data Collector UI</a:t>
            </a:r>
          </a:p>
        </p:txBody>
      </p:sp>
      <p:sp>
        <p:nvSpPr>
          <p:cNvPr id="16" name="Rectangle 15"/>
          <p:cNvSpPr/>
          <p:nvPr/>
        </p:nvSpPr>
        <p:spPr>
          <a:xfrm>
            <a:off x="5779601" y="1820388"/>
            <a:ext cx="5494867" cy="438044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55878">
              <a:defRPr/>
            </a:pPr>
            <a:endParaRPr lang="en-US" sz="1685">
              <a:solidFill>
                <a:srgbClr val="FFFFFF"/>
              </a:solidFill>
              <a:latin typeface="Calibri"/>
            </a:endParaRPr>
          </a:p>
        </p:txBody>
      </p:sp>
    </p:spTree>
    <p:extLst>
      <p:ext uri="{BB962C8B-B14F-4D97-AF65-F5344CB8AC3E}">
        <p14:creationId xmlns:p14="http://schemas.microsoft.com/office/powerpoint/2010/main" val="3845420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4402" y="385551"/>
            <a:ext cx="9464040" cy="363703"/>
          </a:xfrm>
        </p:spPr>
        <p:txBody>
          <a:bodyPr>
            <a:normAutofit fontScale="90000"/>
          </a:bodyPr>
          <a:lstStyle/>
          <a:p>
            <a:r>
              <a:rPr lang="en-US" sz="2880" dirty="0"/>
              <a:t>Configure Agentless Data Collection </a:t>
            </a:r>
          </a:p>
        </p:txBody>
      </p:sp>
      <p:pic>
        <p:nvPicPr>
          <p:cNvPr id="5" name="Picture 4"/>
          <p:cNvPicPr>
            <a:picLocks noChangeAspect="1"/>
          </p:cNvPicPr>
          <p:nvPr/>
        </p:nvPicPr>
        <p:blipFill>
          <a:blip r:embed="rId2"/>
          <a:stretch>
            <a:fillRect/>
          </a:stretch>
        </p:blipFill>
        <p:spPr>
          <a:xfrm>
            <a:off x="2523789" y="1244739"/>
            <a:ext cx="6958986" cy="5106872"/>
          </a:xfrm>
          <a:prstGeom prst="rect">
            <a:avLst/>
          </a:prstGeom>
        </p:spPr>
      </p:pic>
      <p:cxnSp>
        <p:nvCxnSpPr>
          <p:cNvPr id="3" name="Straight Arrow Connector 2"/>
          <p:cNvCxnSpPr/>
          <p:nvPr/>
        </p:nvCxnSpPr>
        <p:spPr>
          <a:xfrm>
            <a:off x="1980116" y="1778201"/>
            <a:ext cx="70694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00848" y="1624760"/>
            <a:ext cx="1532741" cy="286873"/>
          </a:xfrm>
          <a:prstGeom prst="rect">
            <a:avLst/>
          </a:prstGeom>
          <a:noFill/>
        </p:spPr>
        <p:txBody>
          <a:bodyPr wrap="square" rtlCol="0">
            <a:spAutoFit/>
          </a:bodyPr>
          <a:lstStyle/>
          <a:p>
            <a:pPr defTabSz="855878">
              <a:defRPr/>
            </a:pPr>
            <a:r>
              <a:rPr lang="en-US" sz="1264" dirty="0">
                <a:solidFill>
                  <a:srgbClr val="FF0000"/>
                </a:solidFill>
                <a:latin typeface="Calibri"/>
              </a:rPr>
              <a:t>1. Add Hosts</a:t>
            </a:r>
          </a:p>
        </p:txBody>
      </p:sp>
      <p:sp>
        <p:nvSpPr>
          <p:cNvPr id="13" name="TextBox 12"/>
          <p:cNvSpPr txBox="1"/>
          <p:nvPr/>
        </p:nvSpPr>
        <p:spPr>
          <a:xfrm>
            <a:off x="726089" y="5420521"/>
            <a:ext cx="1722654" cy="286873"/>
          </a:xfrm>
          <a:prstGeom prst="rect">
            <a:avLst/>
          </a:prstGeom>
          <a:noFill/>
        </p:spPr>
        <p:txBody>
          <a:bodyPr wrap="square" rtlCol="0">
            <a:spAutoFit/>
          </a:bodyPr>
          <a:lstStyle/>
          <a:p>
            <a:pPr defTabSz="855878">
              <a:defRPr/>
            </a:pPr>
            <a:r>
              <a:rPr lang="en-US" sz="1264" dirty="0">
                <a:solidFill>
                  <a:srgbClr val="FF0000"/>
                </a:solidFill>
                <a:latin typeface="Calibri"/>
              </a:rPr>
              <a:t>3. Change credentials</a:t>
            </a:r>
          </a:p>
        </p:txBody>
      </p:sp>
      <p:sp>
        <p:nvSpPr>
          <p:cNvPr id="14" name="TextBox 13"/>
          <p:cNvSpPr txBox="1"/>
          <p:nvPr/>
        </p:nvSpPr>
        <p:spPr>
          <a:xfrm>
            <a:off x="770488" y="2323851"/>
            <a:ext cx="1532741" cy="286873"/>
          </a:xfrm>
          <a:prstGeom prst="rect">
            <a:avLst/>
          </a:prstGeom>
          <a:noFill/>
        </p:spPr>
        <p:txBody>
          <a:bodyPr wrap="square" rtlCol="0">
            <a:spAutoFit/>
          </a:bodyPr>
          <a:lstStyle/>
          <a:p>
            <a:pPr defTabSz="855878">
              <a:defRPr/>
            </a:pPr>
            <a:r>
              <a:rPr lang="en-US" sz="1264" dirty="0">
                <a:solidFill>
                  <a:srgbClr val="FF0000"/>
                </a:solidFill>
                <a:latin typeface="Calibri"/>
              </a:rPr>
              <a:t>2. Select a host</a:t>
            </a:r>
          </a:p>
        </p:txBody>
      </p:sp>
      <p:cxnSp>
        <p:nvCxnSpPr>
          <p:cNvPr id="15" name="Straight Arrow Connector 14"/>
          <p:cNvCxnSpPr/>
          <p:nvPr/>
        </p:nvCxnSpPr>
        <p:spPr>
          <a:xfrm>
            <a:off x="1980116" y="2476470"/>
            <a:ext cx="118402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p:nvPr/>
        </p:nvCxnSpPr>
        <p:spPr>
          <a:xfrm>
            <a:off x="2333589" y="5573143"/>
            <a:ext cx="1766725" cy="426344"/>
          </a:xfrm>
          <a:prstGeom prst="bentConnector3">
            <a:avLst>
              <a:gd name="adj1" fmla="val 100816"/>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923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Plan</a:t>
            </a:r>
          </a:p>
        </p:txBody>
      </p:sp>
      <p:sp>
        <p:nvSpPr>
          <p:cNvPr id="4" name="Content Placeholder 3"/>
          <p:cNvSpPr>
            <a:spLocks noGrp="1"/>
          </p:cNvSpPr>
          <p:nvPr>
            <p:ph sz="quarter" idx="4"/>
          </p:nvPr>
        </p:nvSpPr>
        <p:spPr/>
        <p:txBody>
          <a:bodyPr/>
          <a:lstStyle/>
          <a:p>
            <a:r>
              <a:rPr lang="en-US" dirty="0">
                <a:solidFill>
                  <a:srgbClr val="5E5E5E"/>
                </a:solidFill>
              </a:rPr>
              <a:t>Discover your infrastructure</a:t>
            </a:r>
          </a:p>
          <a:p>
            <a:r>
              <a:rPr lang="en-US" dirty="0">
                <a:solidFill>
                  <a:srgbClr val="5E5E5E"/>
                </a:solidFill>
              </a:rPr>
              <a:t>Map application dependencies</a:t>
            </a:r>
          </a:p>
          <a:p>
            <a:r>
              <a:rPr lang="en-US" dirty="0">
                <a:solidFill>
                  <a:srgbClr val="5E5E5E"/>
                </a:solidFill>
              </a:rPr>
              <a:t>Build move groups and design your migration plan</a:t>
            </a:r>
          </a:p>
          <a:p>
            <a:r>
              <a:rPr lang="en-US" dirty="0">
                <a:solidFill>
                  <a:srgbClr val="5E5E5E"/>
                </a:solidFill>
              </a:rPr>
              <a:t>Identify optimal cloud configuration for each workload to migrate to</a:t>
            </a:r>
          </a:p>
          <a:p>
            <a:pPr marL="0" indent="0">
              <a:buNone/>
            </a:pPr>
            <a:endParaRPr lang="en-US" dirty="0">
              <a:solidFill>
                <a:srgbClr val="5E5E5E"/>
              </a:solidFill>
            </a:endParaRPr>
          </a:p>
          <a:p>
            <a:endParaRPr lang="en-US" dirty="0">
              <a:solidFill>
                <a:srgbClr val="5E5E5E"/>
              </a:solidFill>
            </a:endParaRP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6" name="Group 5"/>
          <p:cNvGrpSpPr/>
          <p:nvPr/>
        </p:nvGrpSpPr>
        <p:grpSpPr>
          <a:xfrm>
            <a:off x="5434947" y="467540"/>
            <a:ext cx="1322107" cy="172628"/>
            <a:chOff x="5545123" y="590607"/>
            <a:chExt cx="1101756" cy="143857"/>
          </a:xfrm>
        </p:grpSpPr>
        <p:cxnSp>
          <p:nvCxnSpPr>
            <p:cNvPr id="7" name="Straight Connector 6"/>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Oval 7"/>
            <p:cNvSpPr>
              <a:spLocks noChangeAspect="1"/>
            </p:cNvSpPr>
            <p:nvPr/>
          </p:nvSpPr>
          <p:spPr>
            <a:xfrm>
              <a:off x="5781615"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9" name="Oval 8"/>
            <p:cNvSpPr>
              <a:spLocks noChangeAspect="1"/>
            </p:cNvSpPr>
            <p:nvPr/>
          </p:nvSpPr>
          <p:spPr>
            <a:xfrm>
              <a:off x="6024316"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0" name="Oval 9"/>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1" name="Oval 1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2" name="Oval 1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35109" t="11574" r="29523" b="20443"/>
          <a:stretch/>
        </p:blipFill>
        <p:spPr>
          <a:xfrm>
            <a:off x="1362554" y="1689201"/>
            <a:ext cx="4644868" cy="4500464"/>
          </a:xfrm>
          <a:prstGeom prst="rect">
            <a:avLst/>
          </a:prstGeom>
        </p:spPr>
      </p:pic>
    </p:spTree>
    <p:extLst>
      <p:ext uri="{BB962C8B-B14F-4D97-AF65-F5344CB8AC3E}">
        <p14:creationId xmlns:p14="http://schemas.microsoft.com/office/powerpoint/2010/main" val="31010297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04402" y="385551"/>
            <a:ext cx="9464040" cy="363703"/>
          </a:xfrm>
        </p:spPr>
        <p:txBody>
          <a:bodyPr>
            <a:normAutofit fontScale="90000"/>
          </a:bodyPr>
          <a:lstStyle/>
          <a:p>
            <a:r>
              <a:rPr lang="en-US" sz="2880" dirty="0"/>
              <a:t>Identify Errors and Expedite Setup</a:t>
            </a:r>
          </a:p>
        </p:txBody>
      </p:sp>
      <p:pic>
        <p:nvPicPr>
          <p:cNvPr id="4" name="Picture 3"/>
          <p:cNvPicPr>
            <a:picLocks noChangeAspect="1"/>
          </p:cNvPicPr>
          <p:nvPr/>
        </p:nvPicPr>
        <p:blipFill>
          <a:blip r:embed="rId2"/>
          <a:stretch>
            <a:fillRect/>
          </a:stretch>
        </p:blipFill>
        <p:spPr>
          <a:xfrm>
            <a:off x="957619" y="1188360"/>
            <a:ext cx="7075302" cy="5102233"/>
          </a:xfrm>
          <a:prstGeom prst="rect">
            <a:avLst/>
          </a:prstGeom>
        </p:spPr>
      </p:pic>
      <p:cxnSp>
        <p:nvCxnSpPr>
          <p:cNvPr id="6" name="Straight Arrow Connector 5"/>
          <p:cNvCxnSpPr/>
          <p:nvPr/>
        </p:nvCxnSpPr>
        <p:spPr>
          <a:xfrm flipH="1">
            <a:off x="6352972" y="2473592"/>
            <a:ext cx="196361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8409" y="2320974"/>
            <a:ext cx="2857001" cy="286873"/>
          </a:xfrm>
          <a:prstGeom prst="rect">
            <a:avLst/>
          </a:prstGeom>
          <a:noFill/>
        </p:spPr>
        <p:txBody>
          <a:bodyPr wrap="none" rtlCol="0">
            <a:spAutoFit/>
          </a:bodyPr>
          <a:lstStyle/>
          <a:p>
            <a:pPr defTabSz="855878">
              <a:defRPr/>
            </a:pPr>
            <a:r>
              <a:rPr lang="en-US" sz="1264" dirty="0">
                <a:solidFill>
                  <a:srgbClr val="FF0000"/>
                </a:solidFill>
                <a:latin typeface="Calibri"/>
              </a:rPr>
              <a:t>Click this button to see an error message</a:t>
            </a:r>
          </a:p>
        </p:txBody>
      </p:sp>
      <p:sp>
        <p:nvSpPr>
          <p:cNvPr id="8" name="TextBox 7"/>
          <p:cNvSpPr txBox="1"/>
          <p:nvPr/>
        </p:nvSpPr>
        <p:spPr>
          <a:xfrm>
            <a:off x="8388408" y="2993064"/>
            <a:ext cx="2893486" cy="1454116"/>
          </a:xfrm>
          <a:prstGeom prst="rect">
            <a:avLst/>
          </a:prstGeom>
          <a:noFill/>
        </p:spPr>
        <p:txBody>
          <a:bodyPr wrap="square" rtlCol="0">
            <a:spAutoFit/>
          </a:bodyPr>
          <a:lstStyle/>
          <a:p>
            <a:pPr defTabSz="855878">
              <a:defRPr/>
            </a:pPr>
            <a:r>
              <a:rPr lang="en-US" sz="1264" dirty="0">
                <a:solidFill>
                  <a:srgbClr val="FF0000"/>
                </a:solidFill>
                <a:latin typeface="Calibri"/>
              </a:rPr>
              <a:t>Note that if a remote WMI connection fails after clicking ‘Add host(s)’ button or when changing credentials, this message will be popped up. This will allow customers to quickly debug infrastructure issues and commence data collection. </a:t>
            </a:r>
          </a:p>
        </p:txBody>
      </p:sp>
      <p:cxnSp>
        <p:nvCxnSpPr>
          <p:cNvPr id="11" name="Straight Arrow Connector 10"/>
          <p:cNvCxnSpPr/>
          <p:nvPr/>
        </p:nvCxnSpPr>
        <p:spPr>
          <a:xfrm flipH="1">
            <a:off x="7549644" y="3605834"/>
            <a:ext cx="838764"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303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704402" y="385551"/>
            <a:ext cx="9464040" cy="363703"/>
          </a:xfrm>
        </p:spPr>
        <p:txBody>
          <a:bodyPr>
            <a:normAutofit fontScale="90000"/>
          </a:bodyPr>
          <a:lstStyle/>
          <a:p>
            <a:r>
              <a:rPr lang="en-US" sz="2880" dirty="0"/>
              <a:t>Change Credentials</a:t>
            </a:r>
          </a:p>
        </p:txBody>
      </p:sp>
      <p:pic>
        <p:nvPicPr>
          <p:cNvPr id="4" name="Picture 3"/>
          <p:cNvPicPr>
            <a:picLocks noChangeAspect="1"/>
          </p:cNvPicPr>
          <p:nvPr/>
        </p:nvPicPr>
        <p:blipFill>
          <a:blip r:embed="rId2"/>
          <a:stretch>
            <a:fillRect/>
          </a:stretch>
        </p:blipFill>
        <p:spPr>
          <a:xfrm>
            <a:off x="1047637" y="1188360"/>
            <a:ext cx="6895266" cy="5102233"/>
          </a:xfrm>
          <a:prstGeom prst="rect">
            <a:avLst/>
          </a:prstGeom>
        </p:spPr>
      </p:pic>
    </p:spTree>
    <p:extLst>
      <p:ext uri="{BB962C8B-B14F-4D97-AF65-F5344CB8AC3E}">
        <p14:creationId xmlns:p14="http://schemas.microsoft.com/office/powerpoint/2010/main" val="1600602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solidFill>
                  <a:srgbClr val="5E5E5E"/>
                </a:solidFill>
              </a:rPr>
              <a:t>Start Assessment</a:t>
            </a:r>
          </a:p>
        </p:txBody>
      </p:sp>
      <p:pic>
        <p:nvPicPr>
          <p:cNvPr id="2" name="Picture 1"/>
          <p:cNvPicPr>
            <a:picLocks noChangeAspect="1"/>
          </p:cNvPicPr>
          <p:nvPr/>
        </p:nvPicPr>
        <p:blipFill>
          <a:blip r:embed="rId2"/>
          <a:stretch>
            <a:fillRect/>
          </a:stretch>
        </p:blipFill>
        <p:spPr>
          <a:xfrm>
            <a:off x="1056499" y="1690688"/>
            <a:ext cx="9850205" cy="3305855"/>
          </a:xfrm>
          <a:prstGeom prst="rect">
            <a:avLst/>
          </a:prstGeom>
        </p:spPr>
      </p:pic>
      <p:sp>
        <p:nvSpPr>
          <p:cNvPr id="32" name="Shape 398"/>
          <p:cNvSpPr/>
          <p:nvPr/>
        </p:nvSpPr>
        <p:spPr>
          <a:xfrm>
            <a:off x="7951110" y="1105231"/>
            <a:ext cx="2127293" cy="1242173"/>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1080" dirty="0">
              <a:solidFill>
                <a:srgbClr val="5E5E5E"/>
              </a:solidFill>
              <a:latin typeface="Open Sans Light"/>
              <a:cs typeface="Calibri"/>
              <a:sym typeface="Calibri"/>
            </a:endParaRPr>
          </a:p>
          <a:p>
            <a:pPr algn="ctr" defTabSz="548640"/>
            <a:r>
              <a:rPr lang="en-US" sz="1080" dirty="0">
                <a:solidFill>
                  <a:srgbClr val="5E5E5E"/>
                </a:solidFill>
                <a:latin typeface="Open Sans Light"/>
              </a:rPr>
              <a:t>Click here once ready to begin the assessment.</a:t>
            </a:r>
          </a:p>
        </p:txBody>
      </p:sp>
      <p:sp>
        <p:nvSpPr>
          <p:cNvPr id="47" name="Shape 374"/>
          <p:cNvSpPr/>
          <p:nvPr/>
        </p:nvSpPr>
        <p:spPr>
          <a:xfrm>
            <a:off x="4755036" y="2802607"/>
            <a:ext cx="2032048" cy="870322"/>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4" name="TextBox 3"/>
          <p:cNvSpPr txBox="1"/>
          <p:nvPr/>
        </p:nvSpPr>
        <p:spPr>
          <a:xfrm>
            <a:off x="5061622" y="2802608"/>
            <a:ext cx="1683534" cy="590931"/>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Check each view to ensure infrastructure is setup correctly.</a:t>
            </a:r>
          </a:p>
        </p:txBody>
      </p:sp>
      <p:sp>
        <p:nvSpPr>
          <p:cNvPr id="49" name="Shape 398"/>
          <p:cNvSpPr/>
          <p:nvPr/>
        </p:nvSpPr>
        <p:spPr>
          <a:xfrm rot="10800000">
            <a:off x="7951109" y="4466557"/>
            <a:ext cx="1760778" cy="1669825"/>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817" dirty="0">
              <a:solidFill>
                <a:srgbClr val="000000"/>
              </a:solidFill>
              <a:latin typeface="Calibri"/>
              <a:cs typeface="Calibri"/>
              <a:sym typeface="Calibri"/>
            </a:endParaRPr>
          </a:p>
        </p:txBody>
      </p:sp>
      <p:sp>
        <p:nvSpPr>
          <p:cNvPr id="5" name="TextBox 4"/>
          <p:cNvSpPr txBox="1"/>
          <p:nvPr/>
        </p:nvSpPr>
        <p:spPr>
          <a:xfrm>
            <a:off x="7951111" y="5276729"/>
            <a:ext cx="1760778" cy="590931"/>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Include all of the nodes that are desired for the assessment and exclude everything else.</a:t>
            </a:r>
          </a:p>
        </p:txBody>
      </p:sp>
      <p:grpSp>
        <p:nvGrpSpPr>
          <p:cNvPr id="33" name="Group 32"/>
          <p:cNvGrpSpPr/>
          <p:nvPr/>
        </p:nvGrpSpPr>
        <p:grpSpPr>
          <a:xfrm>
            <a:off x="5152339" y="362103"/>
            <a:ext cx="1877844" cy="175315"/>
            <a:chOff x="5603711" y="285824"/>
            <a:chExt cx="1564870" cy="146096"/>
          </a:xfrm>
        </p:grpSpPr>
        <p:grpSp>
          <p:nvGrpSpPr>
            <p:cNvPr id="34" name="Group 33"/>
            <p:cNvGrpSpPr/>
            <p:nvPr/>
          </p:nvGrpSpPr>
          <p:grpSpPr>
            <a:xfrm>
              <a:off x="5603711" y="288063"/>
              <a:ext cx="1427710" cy="143857"/>
              <a:chOff x="5545123" y="590607"/>
              <a:chExt cx="1427710" cy="143857"/>
            </a:xfrm>
          </p:grpSpPr>
          <p:cxnSp>
            <p:nvCxnSpPr>
              <p:cNvPr id="37" name="Straight Connector 36"/>
              <p:cNvCxnSpPr>
                <a:cxnSpLocks/>
                <a:endCxn id="3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9" name="Oval 38"/>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1" name="Oval 4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2" name="Oval 4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35" name="Oval 34"/>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6" name="Oval 35"/>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1923647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Confirm Assessment Summary</a:t>
            </a:r>
          </a:p>
        </p:txBody>
      </p:sp>
      <p:pic>
        <p:nvPicPr>
          <p:cNvPr id="3" name="Picture 2"/>
          <p:cNvPicPr>
            <a:picLocks noChangeAspect="1"/>
          </p:cNvPicPr>
          <p:nvPr/>
        </p:nvPicPr>
        <p:blipFill>
          <a:blip r:embed="rId2"/>
          <a:stretch>
            <a:fillRect/>
          </a:stretch>
        </p:blipFill>
        <p:spPr>
          <a:xfrm>
            <a:off x="3173825" y="1418116"/>
            <a:ext cx="4828451" cy="4096867"/>
          </a:xfrm>
          <a:prstGeom prst="rect">
            <a:avLst/>
          </a:prstGeom>
        </p:spPr>
      </p:pic>
      <p:sp>
        <p:nvSpPr>
          <p:cNvPr id="4" name="Shape 374"/>
          <p:cNvSpPr/>
          <p:nvPr/>
        </p:nvSpPr>
        <p:spPr>
          <a:xfrm>
            <a:off x="7089377" y="3606347"/>
            <a:ext cx="2032048" cy="870322"/>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6" name="Shape 374"/>
          <p:cNvSpPr/>
          <p:nvPr/>
        </p:nvSpPr>
        <p:spPr>
          <a:xfrm>
            <a:off x="6875151" y="2341330"/>
            <a:ext cx="3029879" cy="826345"/>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7" name="TextBox 6"/>
          <p:cNvSpPr txBox="1"/>
          <p:nvPr/>
        </p:nvSpPr>
        <p:spPr>
          <a:xfrm>
            <a:off x="7333062" y="2421144"/>
            <a:ext cx="2571968" cy="424732"/>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Review and confirm your assessment details before continuing.</a:t>
            </a:r>
          </a:p>
        </p:txBody>
      </p:sp>
      <p:sp>
        <p:nvSpPr>
          <p:cNvPr id="8" name="TextBox 7"/>
          <p:cNvSpPr txBox="1"/>
          <p:nvPr/>
        </p:nvSpPr>
        <p:spPr>
          <a:xfrm>
            <a:off x="7395962" y="3778834"/>
            <a:ext cx="1788364" cy="258532"/>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Click “Start” to continue.</a:t>
            </a:r>
          </a:p>
        </p:txBody>
      </p:sp>
      <p:sp>
        <p:nvSpPr>
          <p:cNvPr id="10" name="Speech Bubble: Rectangle with Corners Rounded 9"/>
          <p:cNvSpPr/>
          <p:nvPr/>
        </p:nvSpPr>
        <p:spPr>
          <a:xfrm>
            <a:off x="2846094" y="4755650"/>
            <a:ext cx="2061768" cy="856553"/>
          </a:xfrm>
          <a:prstGeom prst="wedgeRoundRectCallout">
            <a:avLst>
              <a:gd name="adj1" fmla="val 60862"/>
              <a:gd name="adj2" fmla="val -70981"/>
              <a:gd name="adj3" fmla="val 16667"/>
            </a:avLst>
          </a:prstGeom>
          <a:solidFill>
            <a:schemeClr val="bg1"/>
          </a:solidFill>
          <a:ln w="19050">
            <a:solidFill>
              <a:srgbClr val="76D52F"/>
            </a:solidFill>
            <a:bevel/>
          </a:ln>
          <a:effectLst>
            <a:outerShdw blurRad="38100" dist="22860" dir="5400000" algn="ctr" rotWithShape="0">
              <a:srgbClr val="000000">
                <a:alpha val="3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sp>
        <p:nvSpPr>
          <p:cNvPr id="11" name="TextBox 10"/>
          <p:cNvSpPr txBox="1"/>
          <p:nvPr/>
        </p:nvSpPr>
        <p:spPr>
          <a:xfrm>
            <a:off x="3068332" y="4874151"/>
            <a:ext cx="1860605" cy="424732"/>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Option to cancel and return to configuration settings.</a:t>
            </a:r>
          </a:p>
        </p:txBody>
      </p:sp>
    </p:spTree>
    <p:extLst>
      <p:ext uri="{BB962C8B-B14F-4D97-AF65-F5344CB8AC3E}">
        <p14:creationId xmlns:p14="http://schemas.microsoft.com/office/powerpoint/2010/main" val="17207113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09962" y="1360937"/>
            <a:ext cx="6392849" cy="4960350"/>
          </a:xfrm>
          <a:prstGeom prst="rect">
            <a:avLst/>
          </a:prstGeom>
        </p:spPr>
      </p:pic>
      <p:sp>
        <p:nvSpPr>
          <p:cNvPr id="2" name="Title 1"/>
          <p:cNvSpPr>
            <a:spLocks noGrp="1"/>
          </p:cNvSpPr>
          <p:nvPr>
            <p:ph type="title"/>
          </p:nvPr>
        </p:nvSpPr>
        <p:spPr/>
        <p:txBody>
          <a:bodyPr/>
          <a:lstStyle/>
          <a:p>
            <a:r>
              <a:rPr lang="en-US" dirty="0">
                <a:solidFill>
                  <a:srgbClr val="5E5E5E"/>
                </a:solidFill>
              </a:rPr>
              <a:t>User Region Selection</a:t>
            </a:r>
          </a:p>
        </p:txBody>
      </p:sp>
      <p:pic>
        <p:nvPicPr>
          <p:cNvPr id="3" name="Picture 2"/>
          <p:cNvPicPr>
            <a:picLocks noChangeAspect="1"/>
          </p:cNvPicPr>
          <p:nvPr/>
        </p:nvPicPr>
        <p:blipFill>
          <a:blip r:embed="rId3"/>
          <a:stretch>
            <a:fillRect/>
          </a:stretch>
        </p:blipFill>
        <p:spPr>
          <a:xfrm>
            <a:off x="3021401" y="2231656"/>
            <a:ext cx="5432515" cy="2632465"/>
          </a:xfrm>
          <a:prstGeom prst="rect">
            <a:avLst/>
          </a:prstGeom>
        </p:spPr>
      </p:pic>
      <p:sp>
        <p:nvSpPr>
          <p:cNvPr id="22" name="Shape 374"/>
          <p:cNvSpPr/>
          <p:nvPr/>
        </p:nvSpPr>
        <p:spPr>
          <a:xfrm>
            <a:off x="7693646" y="3114871"/>
            <a:ext cx="2032048" cy="870322"/>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a:solidFill>
                <a:srgbClr val="535353"/>
              </a:solidFill>
              <a:latin typeface="Open Sans Light" panose="020B0306030504020204"/>
              <a:cs typeface="Calibri"/>
              <a:sym typeface="Calibri"/>
            </a:endParaRPr>
          </a:p>
        </p:txBody>
      </p:sp>
      <p:sp>
        <p:nvSpPr>
          <p:cNvPr id="5" name="TextBox 4"/>
          <p:cNvSpPr txBox="1"/>
          <p:nvPr/>
        </p:nvSpPr>
        <p:spPr>
          <a:xfrm>
            <a:off x="8009100" y="3142827"/>
            <a:ext cx="1663393" cy="590931"/>
          </a:xfrm>
          <a:prstGeom prst="rect">
            <a:avLst/>
          </a:prstGeom>
          <a:noFill/>
        </p:spPr>
        <p:txBody>
          <a:bodyPr wrap="square" rtlCol="0">
            <a:spAutoFit/>
          </a:bodyPr>
          <a:lstStyle/>
          <a:p>
            <a:pPr algn="ctr" defTabSz="548640"/>
            <a:r>
              <a:rPr lang="en-US" sz="1080" dirty="0">
                <a:solidFill>
                  <a:srgbClr val="5E5E5E"/>
                </a:solidFill>
                <a:latin typeface="Open Sans Light" panose="020B0306030504020204"/>
              </a:rPr>
              <a:t>Select Region that the assessment will be mapped to.</a:t>
            </a:r>
          </a:p>
        </p:txBody>
      </p:sp>
      <p:sp>
        <p:nvSpPr>
          <p:cNvPr id="37" name="Shape 398"/>
          <p:cNvSpPr/>
          <p:nvPr/>
        </p:nvSpPr>
        <p:spPr>
          <a:xfrm rot="10800000">
            <a:off x="7960403" y="4652207"/>
            <a:ext cx="1760778" cy="892782"/>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817" dirty="0">
              <a:solidFill>
                <a:srgbClr val="000000"/>
              </a:solidFill>
              <a:latin typeface="Calibri"/>
              <a:cs typeface="Calibri"/>
              <a:sym typeface="Calibri"/>
            </a:endParaRPr>
          </a:p>
        </p:txBody>
      </p:sp>
      <p:sp>
        <p:nvSpPr>
          <p:cNvPr id="4" name="TextBox 3"/>
          <p:cNvSpPr txBox="1"/>
          <p:nvPr/>
        </p:nvSpPr>
        <p:spPr>
          <a:xfrm>
            <a:off x="8095576" y="5087937"/>
            <a:ext cx="1760779" cy="424732"/>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Click save to start the assessment</a:t>
            </a:r>
          </a:p>
        </p:txBody>
      </p:sp>
      <p:grpSp>
        <p:nvGrpSpPr>
          <p:cNvPr id="36" name="Group 35"/>
          <p:cNvGrpSpPr/>
          <p:nvPr/>
        </p:nvGrpSpPr>
        <p:grpSpPr>
          <a:xfrm>
            <a:off x="5152339" y="362103"/>
            <a:ext cx="1877844" cy="175315"/>
            <a:chOff x="5603711" y="285824"/>
            <a:chExt cx="1564870" cy="146096"/>
          </a:xfrm>
        </p:grpSpPr>
        <p:grpSp>
          <p:nvGrpSpPr>
            <p:cNvPr id="38" name="Group 37"/>
            <p:cNvGrpSpPr/>
            <p:nvPr/>
          </p:nvGrpSpPr>
          <p:grpSpPr>
            <a:xfrm>
              <a:off x="5603711" y="288063"/>
              <a:ext cx="1427710" cy="143857"/>
              <a:chOff x="5545123" y="590607"/>
              <a:chExt cx="1427710" cy="143857"/>
            </a:xfrm>
          </p:grpSpPr>
          <p:cxnSp>
            <p:nvCxnSpPr>
              <p:cNvPr id="41" name="Straight Connector 40"/>
              <p:cNvCxnSpPr>
                <a:cxnSpLocks/>
                <a:endCxn id="4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Oval 41"/>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3" name="Oval 42"/>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4" name="Oval 4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5" name="Oval 4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6" name="Oval 4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39" name="Oval 3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2105142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Select Assessment Dates / Duration </a:t>
            </a:r>
          </a:p>
        </p:txBody>
      </p:sp>
      <p:grpSp>
        <p:nvGrpSpPr>
          <p:cNvPr id="36" name="Group 35"/>
          <p:cNvGrpSpPr/>
          <p:nvPr/>
        </p:nvGrpSpPr>
        <p:grpSpPr>
          <a:xfrm>
            <a:off x="5152339" y="362103"/>
            <a:ext cx="1877844" cy="175315"/>
            <a:chOff x="5603711" y="285824"/>
            <a:chExt cx="1564870" cy="146096"/>
          </a:xfrm>
        </p:grpSpPr>
        <p:grpSp>
          <p:nvGrpSpPr>
            <p:cNvPr id="38" name="Group 37"/>
            <p:cNvGrpSpPr/>
            <p:nvPr/>
          </p:nvGrpSpPr>
          <p:grpSpPr>
            <a:xfrm>
              <a:off x="5603711" y="288063"/>
              <a:ext cx="1427710" cy="143857"/>
              <a:chOff x="5545123" y="590607"/>
              <a:chExt cx="1427710" cy="143857"/>
            </a:xfrm>
          </p:grpSpPr>
          <p:cxnSp>
            <p:nvCxnSpPr>
              <p:cNvPr id="41" name="Straight Connector 40"/>
              <p:cNvCxnSpPr>
                <a:cxnSpLocks/>
                <a:endCxn id="40"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Oval 41"/>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43" name="Oval 42"/>
              <p:cNvSpPr>
                <a:spLocks noChangeAspect="1"/>
              </p:cNvSpPr>
              <p:nvPr/>
            </p:nvSpPr>
            <p:spPr>
              <a:xfrm>
                <a:off x="6024316"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44" name="Oval 43"/>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45" name="Oval 44"/>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46" name="Oval 45"/>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sp>
          <p:nvSpPr>
            <p:cNvPr id="39" name="Oval 38"/>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sp>
          <p:nvSpPr>
            <p:cNvPr id="40" name="Oval 39"/>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defRPr/>
              </a:pPr>
              <a:endParaRPr lang="en-US" sz="1685" dirty="0">
                <a:solidFill>
                  <a:srgbClr val="FFFFFF"/>
                </a:solidFill>
                <a:latin typeface="Calibri"/>
              </a:endParaRPr>
            </a:p>
          </p:txBody>
        </p:sp>
      </p:grpSp>
      <p:pic>
        <p:nvPicPr>
          <p:cNvPr id="8" name="Picture 7">
            <a:extLst>
              <a:ext uri="{FF2B5EF4-FFF2-40B4-BE49-F238E27FC236}">
                <a16:creationId xmlns:a16="http://schemas.microsoft.com/office/drawing/2014/main" id="{383625A5-AA71-4347-AC60-9157B0ABB0E2}"/>
              </a:ext>
            </a:extLst>
          </p:cNvPr>
          <p:cNvPicPr>
            <a:picLocks noChangeAspect="1"/>
          </p:cNvPicPr>
          <p:nvPr/>
        </p:nvPicPr>
        <p:blipFill>
          <a:blip r:embed="rId2"/>
          <a:stretch>
            <a:fillRect/>
          </a:stretch>
        </p:blipFill>
        <p:spPr>
          <a:xfrm>
            <a:off x="1316974" y="1690689"/>
            <a:ext cx="8985385" cy="3372407"/>
          </a:xfrm>
          <a:prstGeom prst="rect">
            <a:avLst/>
          </a:prstGeom>
        </p:spPr>
      </p:pic>
    </p:spTree>
    <p:extLst>
      <p:ext uri="{BB962C8B-B14F-4D97-AF65-F5344CB8AC3E}">
        <p14:creationId xmlns:p14="http://schemas.microsoft.com/office/powerpoint/2010/main" val="406558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Review </a:t>
            </a:r>
            <a:r>
              <a:rPr lang="en-US" dirty="0" err="1"/>
              <a:t>Cloudamize</a:t>
            </a:r>
            <a:r>
              <a:rPr lang="en-US" dirty="0"/>
              <a:t> Results</a:t>
            </a:r>
          </a:p>
        </p:txBody>
      </p:sp>
      <p:sp>
        <p:nvSpPr>
          <p:cNvPr id="3" name="Content Placeholder 2"/>
          <p:cNvSpPr>
            <a:spLocks noGrp="1"/>
          </p:cNvSpPr>
          <p:nvPr>
            <p:ph idx="1"/>
          </p:nvPr>
        </p:nvSpPr>
        <p:spPr>
          <a:xfrm>
            <a:off x="1363980" y="1683210"/>
            <a:ext cx="9464040" cy="4351339"/>
          </a:xfrm>
        </p:spPr>
        <p:txBody>
          <a:bodyPr>
            <a:normAutofit/>
          </a:bodyPr>
          <a:lstStyle/>
          <a:p>
            <a:r>
              <a:rPr lang="en-US" dirty="0">
                <a:solidFill>
                  <a:srgbClr val="5E5E5E"/>
                </a:solidFill>
              </a:rPr>
              <a:t>Understand </a:t>
            </a:r>
            <a:r>
              <a:rPr lang="en-US" dirty="0" err="1">
                <a:solidFill>
                  <a:srgbClr val="5E5E5E"/>
                </a:solidFill>
              </a:rPr>
              <a:t>Cloudamize</a:t>
            </a:r>
            <a:r>
              <a:rPr lang="en-US" dirty="0">
                <a:solidFill>
                  <a:srgbClr val="5E5E5E"/>
                </a:solidFill>
              </a:rPr>
              <a:t> Results</a:t>
            </a:r>
          </a:p>
          <a:p>
            <a:pPr lvl="1"/>
            <a:r>
              <a:rPr lang="en-US" dirty="0">
                <a:solidFill>
                  <a:srgbClr val="5E5E5E"/>
                </a:solidFill>
              </a:rPr>
              <a:t>Infrastructure mapping </a:t>
            </a:r>
          </a:p>
          <a:p>
            <a:pPr lvl="1"/>
            <a:r>
              <a:rPr lang="en-US" dirty="0">
                <a:solidFill>
                  <a:srgbClr val="5E5E5E"/>
                </a:solidFill>
              </a:rPr>
              <a:t>Right-sizing recommendations</a:t>
            </a:r>
          </a:p>
          <a:p>
            <a:pPr lvl="1"/>
            <a:r>
              <a:rPr lang="en-US" dirty="0">
                <a:solidFill>
                  <a:srgbClr val="5E5E5E"/>
                </a:solidFill>
              </a:rPr>
              <a:t>Cost analysis and TCO</a:t>
            </a:r>
          </a:p>
          <a:p>
            <a:pPr lvl="1"/>
            <a:r>
              <a:rPr lang="en-US" dirty="0">
                <a:solidFill>
                  <a:srgbClr val="5E5E5E"/>
                </a:solidFill>
              </a:rPr>
              <a:t>Application dependencies </a:t>
            </a:r>
          </a:p>
          <a:p>
            <a:pPr lvl="1"/>
            <a:r>
              <a:rPr lang="en-US" dirty="0">
                <a:solidFill>
                  <a:srgbClr val="5E5E5E"/>
                </a:solidFill>
              </a:rPr>
              <a:t>Application complexity</a:t>
            </a:r>
          </a:p>
          <a:p>
            <a:pPr lvl="1"/>
            <a:r>
              <a:rPr lang="en-US" dirty="0">
                <a:solidFill>
                  <a:srgbClr val="5E5E5E"/>
                </a:solidFill>
              </a:rPr>
              <a:t>Move groups</a:t>
            </a:r>
          </a:p>
          <a:p>
            <a:pPr lvl="1"/>
            <a:r>
              <a:rPr lang="en-US" dirty="0">
                <a:solidFill>
                  <a:srgbClr val="5E5E5E"/>
                </a:solidFill>
              </a:rPr>
              <a:t>ASR readiness analysis</a:t>
            </a:r>
          </a:p>
          <a:p>
            <a:pPr lvl="1"/>
            <a:endParaRPr lang="en-US" dirty="0">
              <a:solidFill>
                <a:srgbClr val="5E5E5E"/>
              </a:solidFill>
            </a:endParaRPr>
          </a:p>
          <a:p>
            <a:pPr lvl="1"/>
            <a:endParaRPr lang="en-US" dirty="0">
              <a:solidFill>
                <a:srgbClr val="5E5E5E"/>
              </a:solidFill>
            </a:endParaRPr>
          </a:p>
        </p:txBody>
      </p:sp>
      <p:grpSp>
        <p:nvGrpSpPr>
          <p:cNvPr id="18" name="Group 17"/>
          <p:cNvGrpSpPr/>
          <p:nvPr/>
        </p:nvGrpSpPr>
        <p:grpSpPr>
          <a:xfrm>
            <a:off x="5152339" y="362103"/>
            <a:ext cx="1877844" cy="175315"/>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22" name="Straight Connector 21"/>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Oval 22"/>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4" name="Oval 23"/>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5" name="Oval 24"/>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2015611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2"/>
          <a:stretch>
            <a:fillRect/>
          </a:stretch>
        </p:blipFill>
        <p:spPr>
          <a:xfrm>
            <a:off x="1183562" y="1272209"/>
            <a:ext cx="9758759" cy="2779126"/>
          </a:xfrm>
          <a:prstGeom prst="rect">
            <a:avLst/>
          </a:prstGeom>
        </p:spPr>
      </p:pic>
      <p:pic>
        <p:nvPicPr>
          <p:cNvPr id="30" name="Picture 29"/>
          <p:cNvPicPr>
            <a:picLocks noChangeAspect="1"/>
          </p:cNvPicPr>
          <p:nvPr/>
        </p:nvPicPr>
        <p:blipFill>
          <a:blip r:embed="rId3"/>
          <a:stretch>
            <a:fillRect/>
          </a:stretch>
        </p:blipFill>
        <p:spPr>
          <a:xfrm>
            <a:off x="1183561" y="4051335"/>
            <a:ext cx="9758759" cy="2067056"/>
          </a:xfrm>
          <a:prstGeom prst="rect">
            <a:avLst/>
          </a:prstGeom>
        </p:spPr>
      </p:pic>
      <p:sp>
        <p:nvSpPr>
          <p:cNvPr id="31" name="TextBox 30"/>
          <p:cNvSpPr txBox="1"/>
          <p:nvPr/>
        </p:nvSpPr>
        <p:spPr>
          <a:xfrm>
            <a:off x="1295400" y="644345"/>
            <a:ext cx="9646920" cy="609398"/>
          </a:xfrm>
          <a:prstGeom prst="rect">
            <a:avLst/>
          </a:prstGeom>
          <a:noFill/>
        </p:spPr>
        <p:txBody>
          <a:bodyPr wrap="square" rtlCol="0">
            <a:spAutoFit/>
          </a:bodyPr>
          <a:lstStyle/>
          <a:p>
            <a:pPr defTabSz="548640"/>
            <a:r>
              <a:rPr lang="en-US" sz="3360" dirty="0">
                <a:solidFill>
                  <a:srgbClr val="5E5E5E"/>
                </a:solidFill>
                <a:latin typeface="Raleway"/>
              </a:rPr>
              <a:t>Cost Analysis, TCO &amp; Right-Sizing</a:t>
            </a:r>
          </a:p>
        </p:txBody>
      </p:sp>
      <p:sp>
        <p:nvSpPr>
          <p:cNvPr id="32" name="Shape 374"/>
          <p:cNvSpPr/>
          <p:nvPr/>
        </p:nvSpPr>
        <p:spPr>
          <a:xfrm>
            <a:off x="9170234" y="573101"/>
            <a:ext cx="2032048" cy="870322"/>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2" name="TextBox 1"/>
          <p:cNvSpPr txBox="1"/>
          <p:nvPr/>
        </p:nvSpPr>
        <p:spPr>
          <a:xfrm>
            <a:off x="9478699" y="573102"/>
            <a:ext cx="1723583" cy="590931"/>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Price and usage breakdown for physical and virtual infrastructure</a:t>
            </a:r>
          </a:p>
        </p:txBody>
      </p:sp>
      <p:sp>
        <p:nvSpPr>
          <p:cNvPr id="33" name="Shape 398"/>
          <p:cNvSpPr/>
          <p:nvPr/>
        </p:nvSpPr>
        <p:spPr>
          <a:xfrm rot="10800000">
            <a:off x="3030821" y="4249948"/>
            <a:ext cx="2065745" cy="2061158"/>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817" dirty="0">
              <a:solidFill>
                <a:srgbClr val="000000"/>
              </a:solidFill>
              <a:latin typeface="Calibri"/>
              <a:cs typeface="Calibri"/>
              <a:sym typeface="Calibri"/>
            </a:endParaRPr>
          </a:p>
        </p:txBody>
      </p:sp>
      <p:sp>
        <p:nvSpPr>
          <p:cNvPr id="3" name="TextBox 2"/>
          <p:cNvSpPr txBox="1"/>
          <p:nvPr/>
        </p:nvSpPr>
        <p:spPr>
          <a:xfrm>
            <a:off x="3183303" y="5272952"/>
            <a:ext cx="1760779" cy="757130"/>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View data observed from your current infrastructure next to the related data from the recommended instance</a:t>
            </a:r>
          </a:p>
        </p:txBody>
      </p:sp>
      <p:grpSp>
        <p:nvGrpSpPr>
          <p:cNvPr id="34" name="Group 33"/>
          <p:cNvGrpSpPr/>
          <p:nvPr/>
        </p:nvGrpSpPr>
        <p:grpSpPr>
          <a:xfrm>
            <a:off x="5152339" y="362103"/>
            <a:ext cx="1877844" cy="175315"/>
            <a:chOff x="5603711" y="285824"/>
            <a:chExt cx="1564870" cy="146096"/>
          </a:xfrm>
        </p:grpSpPr>
        <p:grpSp>
          <p:nvGrpSpPr>
            <p:cNvPr id="35" name="Group 34"/>
            <p:cNvGrpSpPr/>
            <p:nvPr/>
          </p:nvGrpSpPr>
          <p:grpSpPr>
            <a:xfrm>
              <a:off x="5603711" y="288063"/>
              <a:ext cx="1427710" cy="143857"/>
              <a:chOff x="5545123" y="590607"/>
              <a:chExt cx="1427710" cy="143857"/>
            </a:xfrm>
          </p:grpSpPr>
          <p:cxnSp>
            <p:nvCxnSpPr>
              <p:cNvPr id="38" name="Straight Connector 37"/>
              <p:cNvCxnSpPr>
                <a:cxnSpLocks/>
                <a:endCxn id="3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9" name="Oval 38"/>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1" name="Oval 40"/>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2" name="Oval 4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3" name="Oval 4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36" name="Oval 3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7" name="Oval 3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2964445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Application Dependencies </a:t>
            </a:r>
            <a:br>
              <a:rPr lang="en-US" dirty="0">
                <a:solidFill>
                  <a:srgbClr val="5E5E5E"/>
                </a:solidFill>
              </a:rPr>
            </a:br>
            <a:r>
              <a:rPr lang="en-US" dirty="0">
                <a:solidFill>
                  <a:srgbClr val="5E5E5E"/>
                </a:solidFill>
              </a:rPr>
              <a:t>and complexity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5109" t="11574" r="29523" b="20443"/>
          <a:stretch/>
        </p:blipFill>
        <p:spPr>
          <a:xfrm>
            <a:off x="2032636" y="1851661"/>
            <a:ext cx="4396153" cy="4259483"/>
          </a:xfrm>
          <a:prstGeom prst="rect">
            <a:avLst/>
          </a:prstGeom>
        </p:spPr>
      </p:pic>
      <p:pic>
        <p:nvPicPr>
          <p:cNvPr id="6" name="Picture 5"/>
          <p:cNvPicPr>
            <a:picLocks noChangeAspect="1"/>
          </p:cNvPicPr>
          <p:nvPr/>
        </p:nvPicPr>
        <p:blipFill>
          <a:blip r:embed="rId3"/>
          <a:stretch>
            <a:fillRect/>
          </a:stretch>
        </p:blipFill>
        <p:spPr>
          <a:xfrm>
            <a:off x="7081548" y="468630"/>
            <a:ext cx="2730574" cy="5962171"/>
          </a:xfrm>
          <a:prstGeom prst="rect">
            <a:avLst/>
          </a:prstGeom>
        </p:spPr>
      </p:pic>
      <p:sp>
        <p:nvSpPr>
          <p:cNvPr id="5" name="Shape 398"/>
          <p:cNvSpPr/>
          <p:nvPr/>
        </p:nvSpPr>
        <p:spPr>
          <a:xfrm rot="10800000">
            <a:off x="9209136" y="660109"/>
            <a:ext cx="2065745" cy="2061158"/>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817" dirty="0">
              <a:solidFill>
                <a:srgbClr val="000000"/>
              </a:solidFill>
              <a:latin typeface="Calibri"/>
              <a:cs typeface="Calibri"/>
              <a:sym typeface="Calibri"/>
            </a:endParaRPr>
          </a:p>
        </p:txBody>
      </p:sp>
      <p:sp>
        <p:nvSpPr>
          <p:cNvPr id="7" name="TextBox 6"/>
          <p:cNvSpPr txBox="1"/>
          <p:nvPr/>
        </p:nvSpPr>
        <p:spPr>
          <a:xfrm>
            <a:off x="9431509" y="1685496"/>
            <a:ext cx="1760779" cy="757130"/>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View all applications running in your infrastructure and select applications to view interconnectivity.</a:t>
            </a:r>
          </a:p>
        </p:txBody>
      </p:sp>
      <p:sp>
        <p:nvSpPr>
          <p:cNvPr id="8" name="Shape 398"/>
          <p:cNvSpPr/>
          <p:nvPr/>
        </p:nvSpPr>
        <p:spPr>
          <a:xfrm>
            <a:off x="1346464" y="1769190"/>
            <a:ext cx="2127293" cy="1242173"/>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516" y="0"/>
                  <a:pt x="1152" y="0"/>
                </a:cubicBezTo>
                <a:lnTo>
                  <a:pt x="12600" y="0"/>
                </a:lnTo>
                <a:lnTo>
                  <a:pt x="20448" y="0"/>
                </a:lnTo>
                <a:cubicBezTo>
                  <a:pt x="21084" y="0"/>
                  <a:pt x="21600" y="874"/>
                  <a:pt x="21600" y="1951"/>
                </a:cubicBezTo>
                <a:lnTo>
                  <a:pt x="21600" y="9756"/>
                </a:lnTo>
                <a:cubicBezTo>
                  <a:pt x="21600" y="10834"/>
                  <a:pt x="21084" y="11707"/>
                  <a:pt x="20448" y="11707"/>
                </a:cubicBezTo>
                <a:lnTo>
                  <a:pt x="18000" y="11707"/>
                </a:lnTo>
                <a:lnTo>
                  <a:pt x="19840" y="21600"/>
                </a:lnTo>
                <a:lnTo>
                  <a:pt x="12600" y="11707"/>
                </a:lnTo>
                <a:lnTo>
                  <a:pt x="1152" y="11707"/>
                </a:lnTo>
                <a:cubicBezTo>
                  <a:pt x="516" y="11707"/>
                  <a:pt x="0" y="10834"/>
                  <a:pt x="0" y="9756"/>
                </a:cubicBezTo>
                <a:lnTo>
                  <a:pt x="0" y="9756"/>
                </a:lnTo>
                <a:lnTo>
                  <a:pt x="0" y="6829"/>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1316736" numCol="1" anchor="t">
            <a:noAutofit/>
          </a:bodyPr>
          <a:lstStyle/>
          <a:p>
            <a:pPr defTabSz="548640">
              <a:defRPr sz="900">
                <a:latin typeface="Calibri"/>
                <a:ea typeface="Calibri"/>
                <a:cs typeface="Calibri"/>
                <a:sym typeface="Calibri"/>
              </a:defRPr>
            </a:pPr>
            <a:endParaRPr lang="en-US" sz="1080" dirty="0">
              <a:solidFill>
                <a:srgbClr val="000000"/>
              </a:solidFill>
              <a:latin typeface="Open Sans Light"/>
              <a:cs typeface="Calibri"/>
              <a:sym typeface="Calibri"/>
            </a:endParaRPr>
          </a:p>
          <a:p>
            <a:pPr algn="ctr" defTabSz="548640"/>
            <a:r>
              <a:rPr lang="en-US" sz="1080" dirty="0">
                <a:solidFill>
                  <a:srgbClr val="5E5E5E"/>
                </a:solidFill>
                <a:latin typeface="Open Sans Light"/>
              </a:rPr>
              <a:t>Visualize application interconnectivity between nodes.</a:t>
            </a:r>
          </a:p>
        </p:txBody>
      </p:sp>
      <p:grpSp>
        <p:nvGrpSpPr>
          <p:cNvPr id="23" name="Group 22"/>
          <p:cNvGrpSpPr/>
          <p:nvPr/>
        </p:nvGrpSpPr>
        <p:grpSpPr>
          <a:xfrm>
            <a:off x="5152339" y="362103"/>
            <a:ext cx="1877844" cy="175315"/>
            <a:chOff x="5603711" y="285824"/>
            <a:chExt cx="1564870" cy="146096"/>
          </a:xfrm>
        </p:grpSpPr>
        <p:grpSp>
          <p:nvGrpSpPr>
            <p:cNvPr id="24" name="Group 23"/>
            <p:cNvGrpSpPr/>
            <p:nvPr/>
          </p:nvGrpSpPr>
          <p:grpSpPr>
            <a:xfrm>
              <a:off x="5603711" y="288063"/>
              <a:ext cx="1427710" cy="143857"/>
              <a:chOff x="5545123" y="590607"/>
              <a:chExt cx="1427710" cy="143857"/>
            </a:xfrm>
          </p:grpSpPr>
          <p:cxnSp>
            <p:nvCxnSpPr>
              <p:cNvPr id="27" name="Straight Connector 26"/>
              <p:cNvCxnSpPr>
                <a:cxnSpLocks/>
                <a:endCxn id="2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Oval 2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9" name="Oval 28"/>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0" name="Oval 29"/>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1" name="Oval 30"/>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2" name="Oval 3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5" name="Oval 24"/>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6" name="Oval 25"/>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3797628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Move Groups &amp; ASR Readiness Analysis</a:t>
            </a:r>
          </a:p>
        </p:txBody>
      </p:sp>
      <p:pic>
        <p:nvPicPr>
          <p:cNvPr id="4" name="Picture 3"/>
          <p:cNvPicPr>
            <a:picLocks noChangeAspect="1"/>
          </p:cNvPicPr>
          <p:nvPr/>
        </p:nvPicPr>
        <p:blipFill>
          <a:blip r:embed="rId2"/>
          <a:stretch>
            <a:fillRect/>
          </a:stretch>
        </p:blipFill>
        <p:spPr>
          <a:xfrm>
            <a:off x="2874283" y="4801111"/>
            <a:ext cx="6593395" cy="1463167"/>
          </a:xfrm>
          <a:prstGeom prst="rect">
            <a:avLst/>
          </a:prstGeom>
        </p:spPr>
      </p:pic>
      <p:pic>
        <p:nvPicPr>
          <p:cNvPr id="5" name="Picture 4"/>
          <p:cNvPicPr>
            <a:picLocks noChangeAspect="1"/>
          </p:cNvPicPr>
          <p:nvPr/>
        </p:nvPicPr>
        <p:blipFill>
          <a:blip r:embed="rId3"/>
          <a:stretch>
            <a:fillRect/>
          </a:stretch>
        </p:blipFill>
        <p:spPr>
          <a:xfrm>
            <a:off x="2133912" y="1472261"/>
            <a:ext cx="7963960" cy="3328850"/>
          </a:xfrm>
          <a:prstGeom prst="rect">
            <a:avLst/>
          </a:prstGeom>
        </p:spPr>
      </p:pic>
      <p:sp>
        <p:nvSpPr>
          <p:cNvPr id="6" name="Shape 374"/>
          <p:cNvSpPr/>
          <p:nvPr/>
        </p:nvSpPr>
        <p:spPr>
          <a:xfrm>
            <a:off x="8451654" y="1472261"/>
            <a:ext cx="2032048" cy="133847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7" name="TextBox 6"/>
          <p:cNvSpPr txBox="1"/>
          <p:nvPr/>
        </p:nvSpPr>
        <p:spPr>
          <a:xfrm>
            <a:off x="8759687" y="1576386"/>
            <a:ext cx="1724015" cy="590931"/>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Create move groups, expand and collapse groups, and visualize the migration</a:t>
            </a:r>
          </a:p>
        </p:txBody>
      </p:sp>
      <p:sp>
        <p:nvSpPr>
          <p:cNvPr id="8" name="Shape 374"/>
          <p:cNvSpPr/>
          <p:nvPr/>
        </p:nvSpPr>
        <p:spPr>
          <a:xfrm>
            <a:off x="8258739" y="3603210"/>
            <a:ext cx="2032048" cy="1338478"/>
          </a:xfrm>
          <a:custGeom>
            <a:avLst/>
            <a:gdLst/>
            <a:ahLst/>
            <a:cxnLst>
              <a:cxn ang="0">
                <a:pos x="wd2" y="hd2"/>
              </a:cxn>
              <a:cxn ang="5400000">
                <a:pos x="wd2" y="hd2"/>
              </a:cxn>
              <a:cxn ang="10800000">
                <a:pos x="wd2" y="hd2"/>
              </a:cxn>
              <a:cxn ang="16200000">
                <a:pos x="wd2" y="hd2"/>
              </a:cxn>
            </a:cxnLst>
            <a:rect l="0" t="0" r="r" b="b"/>
            <a:pathLst>
              <a:path w="21600" h="21600" extrusionOk="0">
                <a:moveTo>
                  <a:pt x="3155" y="2690"/>
                </a:moveTo>
                <a:cubicBezTo>
                  <a:pt x="3155" y="1204"/>
                  <a:pt x="3925" y="0"/>
                  <a:pt x="4875" y="0"/>
                </a:cubicBezTo>
                <a:lnTo>
                  <a:pt x="6229" y="0"/>
                </a:lnTo>
                <a:lnTo>
                  <a:pt x="19879" y="0"/>
                </a:lnTo>
                <a:cubicBezTo>
                  <a:pt x="20830" y="0"/>
                  <a:pt x="21600" y="1204"/>
                  <a:pt x="21600" y="2690"/>
                </a:cubicBezTo>
                <a:lnTo>
                  <a:pt x="21600" y="13450"/>
                </a:lnTo>
                <a:cubicBezTo>
                  <a:pt x="21600" y="14935"/>
                  <a:pt x="20830" y="16140"/>
                  <a:pt x="19879" y="16140"/>
                </a:cubicBezTo>
                <a:lnTo>
                  <a:pt x="10840" y="16140"/>
                </a:lnTo>
                <a:lnTo>
                  <a:pt x="0" y="21600"/>
                </a:lnTo>
                <a:lnTo>
                  <a:pt x="6229" y="16140"/>
                </a:lnTo>
                <a:lnTo>
                  <a:pt x="4875" y="16140"/>
                </a:lnTo>
                <a:cubicBezTo>
                  <a:pt x="3925" y="16140"/>
                  <a:pt x="3155" y="14935"/>
                  <a:pt x="3155" y="13450"/>
                </a:cubicBezTo>
                <a:lnTo>
                  <a:pt x="3155" y="13450"/>
                </a:lnTo>
                <a:lnTo>
                  <a:pt x="3155" y="9415"/>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0" tIns="0" rIns="0" bIns="0" numCol="1" anchor="ctr">
            <a:noAutofit/>
          </a:bodyPr>
          <a:lstStyle/>
          <a:p>
            <a:pPr defTabSz="548640">
              <a:defRPr>
                <a:solidFill>
                  <a:srgbClr val="FFFFFF"/>
                </a:solidFill>
                <a:latin typeface="Calibri"/>
                <a:ea typeface="Calibri"/>
                <a:cs typeface="Calibri"/>
                <a:sym typeface="Calibri"/>
              </a:defRPr>
            </a:pPr>
            <a:endParaRPr sz="1080" dirty="0">
              <a:solidFill>
                <a:srgbClr val="535353"/>
              </a:solidFill>
              <a:latin typeface="Open Sans Light" panose="020B0306030504020204"/>
              <a:cs typeface="Calibri"/>
              <a:sym typeface="Calibri"/>
            </a:endParaRPr>
          </a:p>
        </p:txBody>
      </p:sp>
      <p:sp>
        <p:nvSpPr>
          <p:cNvPr id="9" name="TextBox 8"/>
          <p:cNvSpPr txBox="1"/>
          <p:nvPr/>
        </p:nvSpPr>
        <p:spPr>
          <a:xfrm>
            <a:off x="8605671" y="3795478"/>
            <a:ext cx="1724015" cy="590931"/>
          </a:xfrm>
          <a:prstGeom prst="rect">
            <a:avLst/>
          </a:prstGeom>
          <a:noFill/>
        </p:spPr>
        <p:txBody>
          <a:bodyPr wrap="square" rtlCol="0">
            <a:spAutoFit/>
          </a:bodyPr>
          <a:lstStyle/>
          <a:p>
            <a:pPr defTabSz="548640"/>
            <a:r>
              <a:rPr lang="en-US" sz="1080" dirty="0">
                <a:solidFill>
                  <a:srgbClr val="5E5E5E"/>
                </a:solidFill>
                <a:latin typeface="Open Sans Light" panose="020B0306030504020204"/>
              </a:rPr>
              <a:t>Easily view which nodes and move groups are ready for migration</a:t>
            </a:r>
          </a:p>
        </p:txBody>
      </p:sp>
      <p:grpSp>
        <p:nvGrpSpPr>
          <p:cNvPr id="24" name="Group 23"/>
          <p:cNvGrpSpPr/>
          <p:nvPr/>
        </p:nvGrpSpPr>
        <p:grpSpPr>
          <a:xfrm>
            <a:off x="5152339" y="362103"/>
            <a:ext cx="1877844" cy="175315"/>
            <a:chOff x="5603711" y="285824"/>
            <a:chExt cx="1564870" cy="146096"/>
          </a:xfrm>
        </p:grpSpPr>
        <p:grpSp>
          <p:nvGrpSpPr>
            <p:cNvPr id="25" name="Group 24"/>
            <p:cNvGrpSpPr/>
            <p:nvPr/>
          </p:nvGrpSpPr>
          <p:grpSpPr>
            <a:xfrm>
              <a:off x="5603711" y="288063"/>
              <a:ext cx="1427710" cy="143857"/>
              <a:chOff x="5545123" y="590607"/>
              <a:chExt cx="1427710" cy="143857"/>
            </a:xfrm>
          </p:grpSpPr>
          <p:cxnSp>
            <p:nvCxnSpPr>
              <p:cNvPr id="28" name="Straight Connector 27"/>
              <p:cNvCxnSpPr>
                <a:cxnSpLocks/>
                <a:endCxn id="27"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Oval 28"/>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0" name="Oval 29"/>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1" name="Oval 30"/>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2" name="Oval 31"/>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3" name="Oval 32"/>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6" name="Oval 25"/>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7" name="Oval 26"/>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1753947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Migrate</a:t>
            </a:r>
          </a:p>
        </p:txBody>
      </p:sp>
      <p:sp>
        <p:nvSpPr>
          <p:cNvPr id="4" name="Content Placeholder 3"/>
          <p:cNvSpPr>
            <a:spLocks noGrp="1"/>
          </p:cNvSpPr>
          <p:nvPr>
            <p:ph sz="quarter" idx="4"/>
          </p:nvPr>
        </p:nvSpPr>
        <p:spPr/>
        <p:txBody>
          <a:bodyPr/>
          <a:lstStyle/>
          <a:p>
            <a:r>
              <a:rPr lang="en-US" dirty="0">
                <a:solidFill>
                  <a:srgbClr val="5E5E5E"/>
                </a:solidFill>
              </a:rPr>
              <a:t>Import your migration </a:t>
            </a:r>
            <a:r>
              <a:rPr lang="en-US" dirty="0"/>
              <a:t>plan to ASR</a:t>
            </a:r>
          </a:p>
          <a:p>
            <a:r>
              <a:rPr lang="en-US" dirty="0">
                <a:solidFill>
                  <a:srgbClr val="5E5E5E"/>
                </a:solidFill>
              </a:rPr>
              <a:t>View ASR Readiness Reports</a:t>
            </a:r>
          </a:p>
          <a:p>
            <a:r>
              <a:rPr lang="en-US" dirty="0">
                <a:solidFill>
                  <a:srgbClr val="5E5E5E"/>
                </a:solidFill>
              </a:rPr>
              <a:t>Migrate workloads to </a:t>
            </a:r>
            <a:r>
              <a:rPr lang="en-US" dirty="0"/>
              <a:t>Azure</a:t>
            </a:r>
            <a:endParaRPr lang="en-US" dirty="0">
              <a:solidFill>
                <a:srgbClr val="5E5E5E"/>
              </a:solidFill>
            </a:endParaRP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5434947" y="467540"/>
            <a:ext cx="1322107" cy="172628"/>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8" name="Oval 7"/>
            <p:cNvSpPr>
              <a:spLocks noChangeAspect="1"/>
            </p:cNvSpPr>
            <p:nvPr/>
          </p:nvSpPr>
          <p:spPr>
            <a:xfrm>
              <a:off x="6024316"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9" name="Oval 8"/>
            <p:cNvSpPr>
              <a:spLocks noChangeAspect="1"/>
            </p:cNvSpPr>
            <p:nvPr/>
          </p:nvSpPr>
          <p:spPr>
            <a:xfrm>
              <a:off x="6267017"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0" name="Oval 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pic>
        <p:nvPicPr>
          <p:cNvPr id="13" name="image13.png"/>
          <p:cNvPicPr/>
          <p:nvPr/>
        </p:nvPicPr>
        <p:blipFill rotWithShape="1">
          <a:blip r:embed="rId2">
            <a:extLst>
              <a:ext uri="{28A0092B-C50C-407E-A947-70E740481C1C}">
                <a14:useLocalDpi xmlns:a14="http://schemas.microsoft.com/office/drawing/2010/main" val="0"/>
              </a:ext>
            </a:extLst>
          </a:blip>
          <a:srcRect l="2080" t="4088" r="2991" b="16560"/>
          <a:stretch/>
        </p:blipFill>
        <p:spPr>
          <a:xfrm>
            <a:off x="1267969" y="1681164"/>
            <a:ext cx="4742010" cy="4508500"/>
          </a:xfrm>
          <a:prstGeom prst="rect">
            <a:avLst/>
          </a:prstGeom>
          <a:ln w="12700">
            <a:miter lim="400000"/>
          </a:ln>
        </p:spPr>
      </p:pic>
    </p:spTree>
    <p:extLst>
      <p:ext uri="{BB962C8B-B14F-4D97-AF65-F5344CB8AC3E}">
        <p14:creationId xmlns:p14="http://schemas.microsoft.com/office/powerpoint/2010/main" val="3815669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Initial Plan</a:t>
            </a:r>
          </a:p>
        </p:txBody>
      </p:sp>
      <p:sp>
        <p:nvSpPr>
          <p:cNvPr id="3" name="Content Placeholder 2"/>
          <p:cNvSpPr>
            <a:spLocks noGrp="1"/>
          </p:cNvSpPr>
          <p:nvPr>
            <p:ph idx="1"/>
          </p:nvPr>
        </p:nvSpPr>
        <p:spPr>
          <a:xfrm>
            <a:off x="1363980" y="1683210"/>
            <a:ext cx="9464040" cy="4351339"/>
          </a:xfrm>
        </p:spPr>
        <p:txBody>
          <a:bodyPr>
            <a:normAutofit/>
          </a:bodyPr>
          <a:lstStyle/>
          <a:p>
            <a:r>
              <a:rPr lang="en-US" dirty="0">
                <a:solidFill>
                  <a:srgbClr val="5E5E5E"/>
                </a:solidFill>
              </a:rPr>
              <a:t>Review results and initial pass of migration plan based on your knowledge of client environment</a:t>
            </a:r>
          </a:p>
          <a:p>
            <a:r>
              <a:rPr lang="en-US" dirty="0">
                <a:solidFill>
                  <a:srgbClr val="5E5E5E"/>
                </a:solidFill>
              </a:rPr>
              <a:t>Revising plan generally includes: </a:t>
            </a:r>
          </a:p>
          <a:p>
            <a:pPr lvl="1"/>
            <a:r>
              <a:rPr lang="en-US" dirty="0">
                <a:solidFill>
                  <a:srgbClr val="5E5E5E"/>
                </a:solidFill>
              </a:rPr>
              <a:t>Apply business drivers learned from initial scoping session</a:t>
            </a:r>
          </a:p>
          <a:p>
            <a:pPr lvl="1"/>
            <a:r>
              <a:rPr lang="en-US" dirty="0">
                <a:solidFill>
                  <a:srgbClr val="5E5E5E"/>
                </a:solidFill>
              </a:rPr>
              <a:t>Reconcile dependencies based on earlier discussions</a:t>
            </a:r>
          </a:p>
          <a:p>
            <a:pPr lvl="1"/>
            <a:r>
              <a:rPr lang="en-US" dirty="0">
                <a:solidFill>
                  <a:srgbClr val="5E5E5E"/>
                </a:solidFill>
              </a:rPr>
              <a:t>Editing configuration, deep dive into specific applications</a:t>
            </a:r>
          </a:p>
          <a:p>
            <a:pPr lvl="1"/>
            <a:r>
              <a:rPr lang="en-US" dirty="0">
                <a:solidFill>
                  <a:srgbClr val="5E5E5E"/>
                </a:solidFill>
              </a:rPr>
              <a:t>Building move groups based on discussions using cost, hardware or time as a driver</a:t>
            </a:r>
          </a:p>
        </p:txBody>
      </p:sp>
      <p:grpSp>
        <p:nvGrpSpPr>
          <p:cNvPr id="18" name="Group 17"/>
          <p:cNvGrpSpPr/>
          <p:nvPr/>
        </p:nvGrpSpPr>
        <p:grpSpPr>
          <a:xfrm>
            <a:off x="5152339" y="362103"/>
            <a:ext cx="1877844" cy="175315"/>
            <a:chOff x="5603711" y="285824"/>
            <a:chExt cx="1564870" cy="146096"/>
          </a:xfrm>
        </p:grpSpPr>
        <p:grpSp>
          <p:nvGrpSpPr>
            <p:cNvPr id="19" name="Group 18"/>
            <p:cNvGrpSpPr/>
            <p:nvPr/>
          </p:nvGrpSpPr>
          <p:grpSpPr>
            <a:xfrm>
              <a:off x="5603711" y="288063"/>
              <a:ext cx="1427710" cy="143857"/>
              <a:chOff x="5545123" y="590607"/>
              <a:chExt cx="1427710" cy="143857"/>
            </a:xfrm>
          </p:grpSpPr>
          <p:cxnSp>
            <p:nvCxnSpPr>
              <p:cNvPr id="36" name="Straight Connector 35"/>
              <p:cNvCxnSpPr>
                <a:cxnSpLocks/>
                <a:endCxn id="21"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Oval 36"/>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8" name="Oval 37"/>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9" name="Oval 38"/>
              <p:cNvSpPr>
                <a:spLocks noChangeAspect="1"/>
              </p:cNvSpPr>
              <p:nvPr/>
            </p:nvSpPr>
            <p:spPr>
              <a:xfrm>
                <a:off x="6267017" y="590607"/>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1" name="Oval 4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20" name="Oval 19"/>
            <p:cNvSpPr>
              <a:spLocks noChangeAspect="1"/>
            </p:cNvSpPr>
            <p:nvPr/>
          </p:nvSpPr>
          <p:spPr>
            <a:xfrm>
              <a:off x="6811009" y="288063"/>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21" name="Oval 20"/>
            <p:cNvSpPr>
              <a:spLocks noChangeAspect="1"/>
            </p:cNvSpPr>
            <p:nvPr/>
          </p:nvSpPr>
          <p:spPr>
            <a:xfrm>
              <a:off x="7031421" y="285824"/>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3392245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541219" y="3169466"/>
            <a:ext cx="530248" cy="530248"/>
          </a:xfrm>
          <a:prstGeom prst="rect">
            <a:avLst/>
          </a:prstGeom>
          <a:noFill/>
        </p:spPr>
      </p:pic>
      <p:sp>
        <p:nvSpPr>
          <p:cNvPr id="35" name="Title 2"/>
          <p:cNvSpPr>
            <a:spLocks noGrp="1"/>
          </p:cNvSpPr>
          <p:nvPr>
            <p:ph type="title"/>
          </p:nvPr>
        </p:nvSpPr>
        <p:spPr>
          <a:xfrm>
            <a:off x="939254" y="576922"/>
            <a:ext cx="8448142" cy="1325563"/>
          </a:xfrm>
        </p:spPr>
        <p:txBody>
          <a:bodyPr vert="horz" wrap="square" lIns="80678" tIns="40339" rIns="80678" bIns="40339" numCol="1" rtlCol="0" anchor="t" anchorCtr="0" compatLnSpc="1">
            <a:prstTxWarp prst="textNoShape">
              <a:avLst/>
            </a:prstTxWarp>
            <a:normAutofit/>
          </a:bodyPr>
          <a:lstStyle/>
          <a:p>
            <a:r>
              <a:rPr lang="en-US" dirty="0">
                <a:solidFill>
                  <a:srgbClr val="5E5E5E"/>
                </a:solidFill>
              </a:rPr>
              <a:t>ASR Readiness Analysis</a:t>
            </a:r>
          </a:p>
        </p:txBody>
      </p:sp>
      <p:sp>
        <p:nvSpPr>
          <p:cNvPr id="36" name="Title 2"/>
          <p:cNvSpPr txBox="1">
            <a:spLocks/>
          </p:cNvSpPr>
          <p:nvPr/>
        </p:nvSpPr>
        <p:spPr>
          <a:xfrm>
            <a:off x="970545" y="1442138"/>
            <a:ext cx="10505987" cy="415498"/>
          </a:xfrm>
          <a:prstGeom prst="rect">
            <a:avLst/>
          </a:prstGeom>
        </p:spPr>
        <p:txBody>
          <a:bodyPr wrap="square" lIns="82296" tIns="41148" rIns="82296" bIns="41148">
            <a:spAutoFit/>
          </a:bodyPr>
          <a:lstStyle>
            <a:lvl1pPr algn="l" defTabSz="1049264" rtl="0" eaLnBrk="1" fontAlgn="base" hangingPunct="1">
              <a:spcBef>
                <a:spcPct val="0"/>
              </a:spcBef>
              <a:spcAft>
                <a:spcPct val="0"/>
              </a:spcAft>
              <a:defRPr sz="2800" b="0">
                <a:solidFill>
                  <a:schemeClr val="accent1"/>
                </a:solidFill>
                <a:latin typeface="+mj-lt"/>
                <a:ea typeface="+mj-ea"/>
                <a:cs typeface="+mj-cs"/>
              </a:defRPr>
            </a:lvl1pPr>
            <a:lvl2pPr algn="l" defTabSz="1049264" rtl="0" eaLnBrk="1" fontAlgn="base" hangingPunct="1">
              <a:spcBef>
                <a:spcPct val="0"/>
              </a:spcBef>
              <a:spcAft>
                <a:spcPct val="0"/>
              </a:spcAft>
              <a:defRPr sz="2800" b="1">
                <a:solidFill>
                  <a:schemeClr val="tx2"/>
                </a:solidFill>
                <a:latin typeface="Trebuchet MS" pitchFamily="34" charset="0"/>
                <a:cs typeface="Arial" charset="0"/>
              </a:defRPr>
            </a:lvl2pPr>
            <a:lvl3pPr algn="l" defTabSz="1049264" rtl="0" eaLnBrk="1" fontAlgn="base" hangingPunct="1">
              <a:spcBef>
                <a:spcPct val="0"/>
              </a:spcBef>
              <a:spcAft>
                <a:spcPct val="0"/>
              </a:spcAft>
              <a:defRPr sz="2800" b="1">
                <a:solidFill>
                  <a:schemeClr val="tx2"/>
                </a:solidFill>
                <a:latin typeface="Trebuchet MS" pitchFamily="34" charset="0"/>
                <a:cs typeface="Arial" charset="0"/>
              </a:defRPr>
            </a:lvl3pPr>
            <a:lvl4pPr algn="l" defTabSz="1049264" rtl="0" eaLnBrk="1" fontAlgn="base" hangingPunct="1">
              <a:spcBef>
                <a:spcPct val="0"/>
              </a:spcBef>
              <a:spcAft>
                <a:spcPct val="0"/>
              </a:spcAft>
              <a:defRPr sz="2800" b="1">
                <a:solidFill>
                  <a:schemeClr val="tx2"/>
                </a:solidFill>
                <a:latin typeface="Trebuchet MS" pitchFamily="34" charset="0"/>
                <a:cs typeface="Arial" charset="0"/>
              </a:defRPr>
            </a:lvl4pPr>
            <a:lvl5pPr algn="l" defTabSz="1049264" rtl="0" eaLnBrk="1" fontAlgn="base" hangingPunct="1">
              <a:spcBef>
                <a:spcPct val="0"/>
              </a:spcBef>
              <a:spcAft>
                <a:spcPct val="0"/>
              </a:spcAft>
              <a:defRPr sz="2800" b="1">
                <a:solidFill>
                  <a:schemeClr val="tx2"/>
                </a:solidFill>
                <a:latin typeface="Trebuchet MS" pitchFamily="34" charset="0"/>
                <a:cs typeface="Arial" charset="0"/>
              </a:defRPr>
            </a:lvl5pPr>
            <a:lvl6pPr marL="539621" algn="l" defTabSz="1049264" rtl="0" eaLnBrk="1" fontAlgn="base" hangingPunct="1">
              <a:spcBef>
                <a:spcPct val="0"/>
              </a:spcBef>
              <a:spcAft>
                <a:spcPct val="0"/>
              </a:spcAft>
              <a:defRPr sz="2800" b="1">
                <a:solidFill>
                  <a:schemeClr val="tx2"/>
                </a:solidFill>
                <a:latin typeface="Trebuchet MS" pitchFamily="34" charset="0"/>
                <a:cs typeface="Arial" charset="0"/>
              </a:defRPr>
            </a:lvl6pPr>
            <a:lvl7pPr marL="1079242" algn="l" defTabSz="1049264" rtl="0" eaLnBrk="1" fontAlgn="base" hangingPunct="1">
              <a:spcBef>
                <a:spcPct val="0"/>
              </a:spcBef>
              <a:spcAft>
                <a:spcPct val="0"/>
              </a:spcAft>
              <a:defRPr sz="2800" b="1">
                <a:solidFill>
                  <a:schemeClr val="tx2"/>
                </a:solidFill>
                <a:latin typeface="Trebuchet MS" pitchFamily="34" charset="0"/>
                <a:cs typeface="Arial" charset="0"/>
              </a:defRPr>
            </a:lvl7pPr>
            <a:lvl8pPr marL="1618863" algn="l" defTabSz="1049264" rtl="0" eaLnBrk="1" fontAlgn="base" hangingPunct="1">
              <a:spcBef>
                <a:spcPct val="0"/>
              </a:spcBef>
              <a:spcAft>
                <a:spcPct val="0"/>
              </a:spcAft>
              <a:defRPr sz="2800" b="1">
                <a:solidFill>
                  <a:schemeClr val="tx2"/>
                </a:solidFill>
                <a:latin typeface="Trebuchet MS" pitchFamily="34" charset="0"/>
                <a:cs typeface="Arial" charset="0"/>
              </a:defRPr>
            </a:lvl8pPr>
            <a:lvl9pPr marL="2158484" algn="l" defTabSz="1049264" rtl="0" eaLnBrk="1" fontAlgn="base" hangingPunct="1">
              <a:spcBef>
                <a:spcPct val="0"/>
              </a:spcBef>
              <a:spcAft>
                <a:spcPct val="0"/>
              </a:spcAft>
              <a:defRPr sz="2800" b="1">
                <a:solidFill>
                  <a:schemeClr val="tx2"/>
                </a:solidFill>
                <a:latin typeface="Trebuchet MS" pitchFamily="34" charset="0"/>
                <a:cs typeface="Arial" charset="0"/>
              </a:defRPr>
            </a:lvl9pPr>
          </a:lstStyle>
          <a:p>
            <a:pPr defTabSz="1259117"/>
            <a:r>
              <a:rPr lang="en-US" sz="2160" dirty="0">
                <a:solidFill>
                  <a:srgbClr val="5E5E5E"/>
                </a:solidFill>
                <a:latin typeface="Open Sans Light"/>
              </a:rPr>
              <a:t>Find optimal ASR targets by performing ASR compatibility checks</a:t>
            </a:r>
          </a:p>
        </p:txBody>
      </p:sp>
      <p:grpSp>
        <p:nvGrpSpPr>
          <p:cNvPr id="4" name="Group 3"/>
          <p:cNvGrpSpPr/>
          <p:nvPr/>
        </p:nvGrpSpPr>
        <p:grpSpPr>
          <a:xfrm>
            <a:off x="2052169" y="3352682"/>
            <a:ext cx="1923961" cy="2390634"/>
            <a:chOff x="1748465" y="2590800"/>
            <a:chExt cx="2137735" cy="2656260"/>
          </a:xfrm>
        </p:grpSpPr>
        <p:sp>
          <p:nvSpPr>
            <p:cNvPr id="18" name="Flowchart: Process 17"/>
            <p:cNvSpPr/>
            <p:nvPr/>
          </p:nvSpPr>
          <p:spPr bwMode="auto">
            <a:xfrm>
              <a:off x="1900865" y="46482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sp>
          <p:nvSpPr>
            <p:cNvPr id="20" name="Flowchart: Process 19"/>
            <p:cNvSpPr/>
            <p:nvPr/>
          </p:nvSpPr>
          <p:spPr bwMode="auto">
            <a:xfrm>
              <a:off x="1748465" y="32766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sp>
          <p:nvSpPr>
            <p:cNvPr id="23" name="Flowchart: Process 22"/>
            <p:cNvSpPr/>
            <p:nvPr/>
          </p:nvSpPr>
          <p:spPr bwMode="auto">
            <a:xfrm>
              <a:off x="2739065" y="38862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sp>
          <p:nvSpPr>
            <p:cNvPr id="24" name="Flowchart: Process 23"/>
            <p:cNvSpPr/>
            <p:nvPr/>
          </p:nvSpPr>
          <p:spPr bwMode="auto">
            <a:xfrm>
              <a:off x="3272465" y="48768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sp>
          <p:nvSpPr>
            <p:cNvPr id="25" name="Flowchart: Process 24"/>
            <p:cNvSpPr/>
            <p:nvPr/>
          </p:nvSpPr>
          <p:spPr bwMode="auto">
            <a:xfrm>
              <a:off x="2658730" y="25908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sp>
          <p:nvSpPr>
            <p:cNvPr id="26" name="Flowchart: Process 25"/>
            <p:cNvSpPr/>
            <p:nvPr/>
          </p:nvSpPr>
          <p:spPr bwMode="auto">
            <a:xfrm>
              <a:off x="3653465" y="3429000"/>
              <a:ext cx="232735" cy="370260"/>
            </a:xfrm>
            <a:prstGeom prst="flowChartProcess">
              <a:avLst/>
            </a:prstGeom>
            <a:noFill/>
            <a:ln w="57150" cap="flat" cmpd="sng" algn="ctr">
              <a:solidFill>
                <a:srgbClr val="969696"/>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cxnSp>
          <p:nvCxnSpPr>
            <p:cNvPr id="27" name="Straight Arrow Connector 26"/>
            <p:cNvCxnSpPr/>
            <p:nvPr/>
          </p:nvCxnSpPr>
          <p:spPr bwMode="auto">
            <a:xfrm flipV="1">
              <a:off x="2164265" y="4288809"/>
              <a:ext cx="549779" cy="323391"/>
            </a:xfrm>
            <a:prstGeom prst="straightConnector1">
              <a:avLst/>
            </a:prstGeom>
            <a:noFill/>
            <a:ln w="28575" cap="flat" cmpd="sng" algn="ctr">
              <a:solidFill>
                <a:schemeClr val="accent2"/>
              </a:solidFill>
              <a:prstDash val="solid"/>
              <a:round/>
              <a:headEnd type="none" w="med" len="med"/>
              <a:tailEnd type="triangle"/>
            </a:ln>
            <a:effectLst/>
          </p:spPr>
        </p:cxnSp>
        <p:sp>
          <p:nvSpPr>
            <p:cNvPr id="28" name="Oval 27"/>
            <p:cNvSpPr/>
            <p:nvPr/>
          </p:nvSpPr>
          <p:spPr bwMode="auto">
            <a:xfrm>
              <a:off x="2129465" y="457200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cxnSp>
          <p:nvCxnSpPr>
            <p:cNvPr id="29" name="Straight Arrow Connector 28"/>
            <p:cNvCxnSpPr>
              <a:stCxn id="30" idx="2"/>
            </p:cNvCxnSpPr>
            <p:nvPr/>
          </p:nvCxnSpPr>
          <p:spPr bwMode="auto">
            <a:xfrm>
              <a:off x="1977065" y="3680952"/>
              <a:ext cx="723331" cy="189326"/>
            </a:xfrm>
            <a:prstGeom prst="straightConnector1">
              <a:avLst/>
            </a:prstGeom>
            <a:noFill/>
            <a:ln w="28575" cap="flat" cmpd="sng" algn="ctr">
              <a:solidFill>
                <a:schemeClr val="accent2"/>
              </a:solidFill>
              <a:prstDash val="solid"/>
              <a:round/>
              <a:headEnd type="none" w="med" len="med"/>
              <a:tailEnd type="triangle"/>
            </a:ln>
            <a:effectLst/>
          </p:spPr>
        </p:cxnSp>
        <p:sp>
          <p:nvSpPr>
            <p:cNvPr id="30" name="Oval 29"/>
            <p:cNvSpPr/>
            <p:nvPr/>
          </p:nvSpPr>
          <p:spPr bwMode="auto">
            <a:xfrm>
              <a:off x="1977065" y="3642852"/>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cxnSp>
          <p:nvCxnSpPr>
            <p:cNvPr id="31" name="Straight Arrow Connector 30"/>
            <p:cNvCxnSpPr/>
            <p:nvPr/>
          </p:nvCxnSpPr>
          <p:spPr bwMode="auto">
            <a:xfrm>
              <a:off x="2777734" y="3024116"/>
              <a:ext cx="77337" cy="823415"/>
            </a:xfrm>
            <a:prstGeom prst="straightConnector1">
              <a:avLst/>
            </a:prstGeom>
            <a:noFill/>
            <a:ln w="28575" cap="flat" cmpd="sng" algn="ctr">
              <a:solidFill>
                <a:schemeClr val="accent2"/>
              </a:solidFill>
              <a:prstDash val="solid"/>
              <a:round/>
              <a:headEnd type="none" w="med" len="med"/>
              <a:tailEnd type="triangle"/>
            </a:ln>
            <a:effectLst/>
          </p:spPr>
        </p:cxnSp>
        <p:sp>
          <p:nvSpPr>
            <p:cNvPr id="32" name="Oval 31"/>
            <p:cNvSpPr/>
            <p:nvPr/>
          </p:nvSpPr>
          <p:spPr bwMode="auto">
            <a:xfrm>
              <a:off x="2734930" y="297639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cxnSp>
          <p:nvCxnSpPr>
            <p:cNvPr id="33" name="Straight Arrow Connector 32"/>
            <p:cNvCxnSpPr>
              <a:stCxn id="34" idx="2"/>
            </p:cNvCxnSpPr>
            <p:nvPr/>
          </p:nvCxnSpPr>
          <p:spPr bwMode="auto">
            <a:xfrm flipH="1">
              <a:off x="3010528" y="3838574"/>
              <a:ext cx="571500" cy="71438"/>
            </a:xfrm>
            <a:prstGeom prst="straightConnector1">
              <a:avLst/>
            </a:prstGeom>
            <a:noFill/>
            <a:ln w="28575" cap="flat" cmpd="sng" algn="ctr">
              <a:solidFill>
                <a:schemeClr val="accent2"/>
              </a:solidFill>
              <a:prstDash val="solid"/>
              <a:round/>
              <a:headEnd type="none" w="med" len="med"/>
              <a:tailEnd type="triangle"/>
            </a:ln>
            <a:effectLst/>
          </p:spPr>
        </p:cxnSp>
        <p:sp>
          <p:nvSpPr>
            <p:cNvPr id="34" name="Oval 33"/>
            <p:cNvSpPr/>
            <p:nvPr/>
          </p:nvSpPr>
          <p:spPr bwMode="auto">
            <a:xfrm>
              <a:off x="3582028" y="3800474"/>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cxnSp>
          <p:nvCxnSpPr>
            <p:cNvPr id="37" name="Straight Arrow Connector 36"/>
            <p:cNvCxnSpPr>
              <a:stCxn id="38" idx="1"/>
            </p:cNvCxnSpPr>
            <p:nvPr/>
          </p:nvCxnSpPr>
          <p:spPr bwMode="auto">
            <a:xfrm flipH="1" flipV="1">
              <a:off x="3004599" y="4314245"/>
              <a:ext cx="202825" cy="497514"/>
            </a:xfrm>
            <a:prstGeom prst="straightConnector1">
              <a:avLst/>
            </a:prstGeom>
            <a:noFill/>
            <a:ln w="28575" cap="flat" cmpd="sng" algn="ctr">
              <a:solidFill>
                <a:schemeClr val="accent2"/>
              </a:solidFill>
              <a:prstDash val="solid"/>
              <a:round/>
              <a:headEnd type="none" w="med" len="med"/>
              <a:tailEnd type="triangle"/>
            </a:ln>
            <a:effectLst/>
          </p:spPr>
        </p:cxnSp>
        <p:sp>
          <p:nvSpPr>
            <p:cNvPr id="38" name="Oval 37"/>
            <p:cNvSpPr/>
            <p:nvPr/>
          </p:nvSpPr>
          <p:spPr bwMode="auto">
            <a:xfrm>
              <a:off x="3196265" y="4800600"/>
              <a:ext cx="76200" cy="76200"/>
            </a:xfrm>
            <a:prstGeom prst="ellipse">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endParaRPr lang="en-US" sz="1260" dirty="0" err="1">
                <a:solidFill>
                  <a:srgbClr val="000000"/>
                </a:solidFill>
                <a:latin typeface="Calibri"/>
              </a:endParaRPr>
            </a:p>
          </p:txBody>
        </p:sp>
      </p:grpSp>
      <p:sp>
        <p:nvSpPr>
          <p:cNvPr id="42" name="TextBox 41"/>
          <p:cNvSpPr txBox="1"/>
          <p:nvPr/>
        </p:nvSpPr>
        <p:spPr>
          <a:xfrm>
            <a:off x="1778360" y="2619519"/>
            <a:ext cx="2400300" cy="313932"/>
          </a:xfrm>
          <a:prstGeom prst="rect">
            <a:avLst/>
          </a:prstGeom>
          <a:noFill/>
        </p:spPr>
        <p:txBody>
          <a:bodyPr wrap="square" rtlCol="0">
            <a:spAutoFit/>
          </a:bodyPr>
          <a:lstStyle/>
          <a:p>
            <a:pPr algn="ctr" defTabSz="548640"/>
            <a:r>
              <a:rPr lang="en-US" sz="1440" b="1" dirty="0">
                <a:solidFill>
                  <a:srgbClr val="01A7FF"/>
                </a:solidFill>
                <a:latin typeface="Open Sans Light"/>
              </a:rPr>
              <a:t>On-Premise Move Group</a:t>
            </a:r>
          </a:p>
        </p:txBody>
      </p:sp>
      <p:sp>
        <p:nvSpPr>
          <p:cNvPr id="43" name="TextBox 42"/>
          <p:cNvSpPr txBox="1"/>
          <p:nvPr/>
        </p:nvSpPr>
        <p:spPr>
          <a:xfrm>
            <a:off x="7676240" y="2619519"/>
            <a:ext cx="2400300" cy="313932"/>
          </a:xfrm>
          <a:prstGeom prst="rect">
            <a:avLst/>
          </a:prstGeom>
          <a:noFill/>
        </p:spPr>
        <p:txBody>
          <a:bodyPr wrap="square" rtlCol="0">
            <a:spAutoFit/>
          </a:bodyPr>
          <a:lstStyle/>
          <a:p>
            <a:pPr algn="ctr" defTabSz="548640"/>
            <a:r>
              <a:rPr lang="en-US" sz="1440" b="1" dirty="0">
                <a:solidFill>
                  <a:srgbClr val="01A7FF"/>
                </a:solidFill>
                <a:latin typeface="Open Sans Light"/>
              </a:rPr>
              <a:t>Azure Instances</a:t>
            </a:r>
          </a:p>
        </p:txBody>
      </p:sp>
      <p:sp>
        <p:nvSpPr>
          <p:cNvPr id="70" name="Arrow: Right 69"/>
          <p:cNvSpPr/>
          <p:nvPr/>
        </p:nvSpPr>
        <p:spPr bwMode="auto">
          <a:xfrm>
            <a:off x="4682521" y="3812776"/>
            <a:ext cx="2215246" cy="1314888"/>
          </a:xfrm>
          <a:prstGeom prst="rightArrow">
            <a:avLst/>
          </a:prstGeom>
          <a:solidFill>
            <a:schemeClr val="accent2"/>
          </a:solidFill>
          <a:ln w="9525" cap="flat" cmpd="sng" algn="ctr">
            <a:solidFill>
              <a:schemeClr val="accent2"/>
            </a:solidFill>
            <a:prstDash val="solid"/>
            <a:round/>
            <a:headEnd type="none" w="med" len="med"/>
            <a:tailEnd type="none" w="med" len="med"/>
          </a:ln>
          <a:effectLst/>
        </p:spPr>
        <p:txBody>
          <a:bodyPr vert="horz" wrap="square" lIns="82296" tIns="82296" rIns="82296" bIns="82296" numCol="1" rtlCol="0" anchor="ctr" anchorCtr="0" compatLnSpc="1">
            <a:prstTxWarp prst="textNoShape">
              <a:avLst/>
            </a:prstTxWarp>
            <a:noAutofit/>
          </a:bodyPr>
          <a:lstStyle/>
          <a:p>
            <a:pPr algn="ctr" defTabSz="800100" fontAlgn="base"/>
            <a:r>
              <a:rPr lang="en-US" sz="1260" dirty="0">
                <a:solidFill>
                  <a:srgbClr val="FFFFFF"/>
                </a:solidFill>
                <a:latin typeface="Open Sans Light"/>
              </a:rPr>
              <a:t>ASR Readiness Checks</a:t>
            </a:r>
          </a:p>
        </p:txBody>
      </p:sp>
      <p:sp>
        <p:nvSpPr>
          <p:cNvPr id="3" name="Rectangle: Rounded Corners 2"/>
          <p:cNvSpPr/>
          <p:nvPr/>
        </p:nvSpPr>
        <p:spPr>
          <a:xfrm>
            <a:off x="7355886" y="3103401"/>
            <a:ext cx="3112285" cy="83179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48640"/>
            <a:r>
              <a:rPr lang="en-US" sz="2400" dirty="0">
                <a:solidFill>
                  <a:srgbClr val="FFFFFF"/>
                </a:solidFill>
                <a:latin typeface="Open Sans Light"/>
              </a:rPr>
              <a:t>SUCCESS</a:t>
            </a:r>
          </a:p>
        </p:txBody>
      </p:sp>
      <p:sp>
        <p:nvSpPr>
          <p:cNvPr id="44" name="Rectangle: Rounded Corners 43"/>
          <p:cNvSpPr/>
          <p:nvPr/>
        </p:nvSpPr>
        <p:spPr>
          <a:xfrm>
            <a:off x="7355884" y="4089575"/>
            <a:ext cx="3112285" cy="83179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48640"/>
            <a:r>
              <a:rPr lang="en-US" sz="2400" dirty="0">
                <a:solidFill>
                  <a:srgbClr val="FFFFFF"/>
                </a:solidFill>
                <a:latin typeface="Open Sans Light"/>
              </a:rPr>
              <a:t>WARNING</a:t>
            </a:r>
          </a:p>
        </p:txBody>
      </p:sp>
      <p:sp>
        <p:nvSpPr>
          <p:cNvPr id="45" name="Rectangle: Rounded Corners 44"/>
          <p:cNvSpPr/>
          <p:nvPr/>
        </p:nvSpPr>
        <p:spPr>
          <a:xfrm>
            <a:off x="7355886" y="5083181"/>
            <a:ext cx="3112285" cy="83179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548640"/>
            <a:r>
              <a:rPr lang="en-US" sz="2400" dirty="0">
                <a:solidFill>
                  <a:srgbClr val="FFFFFF"/>
                </a:solidFill>
                <a:latin typeface="Open Sans Light"/>
              </a:rPr>
              <a:t>CRITICAL</a:t>
            </a:r>
          </a:p>
        </p:txBody>
      </p:sp>
      <p:sp>
        <p:nvSpPr>
          <p:cNvPr id="6" name="Multiplication Sign 5"/>
          <p:cNvSpPr/>
          <p:nvPr/>
        </p:nvSpPr>
        <p:spPr>
          <a:xfrm>
            <a:off x="10565857" y="5264417"/>
            <a:ext cx="566852" cy="620416"/>
          </a:xfrm>
          <a:prstGeom prst="mathMultiply">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sp>
        <p:nvSpPr>
          <p:cNvPr id="8" name="&quot;Not Allowed&quot; Symbol 7"/>
          <p:cNvSpPr/>
          <p:nvPr/>
        </p:nvSpPr>
        <p:spPr>
          <a:xfrm>
            <a:off x="10565856" y="4270090"/>
            <a:ext cx="505610" cy="479756"/>
          </a:xfrm>
          <a:prstGeom prst="noSmoking">
            <a:avLst/>
          </a:prstGeom>
          <a:solidFill>
            <a:schemeClr val="accent4">
              <a:alpha val="6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000000"/>
              </a:solidFill>
              <a:latin typeface="Calibri"/>
            </a:endParaRPr>
          </a:p>
        </p:txBody>
      </p:sp>
      <p:grpSp>
        <p:nvGrpSpPr>
          <p:cNvPr id="46" name="Group 45"/>
          <p:cNvGrpSpPr/>
          <p:nvPr/>
        </p:nvGrpSpPr>
        <p:grpSpPr>
          <a:xfrm>
            <a:off x="5152339" y="362103"/>
            <a:ext cx="1877844" cy="175315"/>
            <a:chOff x="5603711" y="285824"/>
            <a:chExt cx="1564870" cy="146096"/>
          </a:xfrm>
        </p:grpSpPr>
        <p:grpSp>
          <p:nvGrpSpPr>
            <p:cNvPr id="47" name="Group 46"/>
            <p:cNvGrpSpPr/>
            <p:nvPr/>
          </p:nvGrpSpPr>
          <p:grpSpPr>
            <a:xfrm>
              <a:off x="5603711" y="288063"/>
              <a:ext cx="1427710" cy="143857"/>
              <a:chOff x="5545123" y="590607"/>
              <a:chExt cx="1427710" cy="143857"/>
            </a:xfrm>
          </p:grpSpPr>
          <p:cxnSp>
            <p:nvCxnSpPr>
              <p:cNvPr id="50" name="Straight Connector 49"/>
              <p:cNvCxnSpPr>
                <a:cxnSpLocks/>
                <a:endCxn id="49"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Oval 50"/>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66" name="Oval 65"/>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67" name="Oval 66"/>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68" name="Oval 67"/>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69" name="Oval 68"/>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48" name="Oval 47"/>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9" name="Oval 48"/>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1460500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ASR Readiness Report</a:t>
            </a:r>
          </a:p>
        </p:txBody>
      </p:sp>
      <p:pic>
        <p:nvPicPr>
          <p:cNvPr id="7" name="Picture 6"/>
          <p:cNvPicPr>
            <a:picLocks noChangeAspect="1"/>
          </p:cNvPicPr>
          <p:nvPr/>
        </p:nvPicPr>
        <p:blipFill>
          <a:blip r:embed="rId2"/>
          <a:stretch>
            <a:fillRect/>
          </a:stretch>
        </p:blipFill>
        <p:spPr>
          <a:xfrm>
            <a:off x="1047880" y="1504518"/>
            <a:ext cx="5317505" cy="4668089"/>
          </a:xfrm>
          <a:prstGeom prst="rect">
            <a:avLst/>
          </a:prstGeom>
        </p:spPr>
      </p:pic>
      <p:sp>
        <p:nvSpPr>
          <p:cNvPr id="6" name="Shape 357"/>
          <p:cNvSpPr/>
          <p:nvPr/>
        </p:nvSpPr>
        <p:spPr>
          <a:xfrm>
            <a:off x="5949494" y="5000937"/>
            <a:ext cx="1261000" cy="888331"/>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1080" dirty="0">
              <a:solidFill>
                <a:srgbClr val="5E5E5E"/>
              </a:solidFill>
              <a:latin typeface="Open Sans Light"/>
              <a:cs typeface="Calibri"/>
              <a:sym typeface="Calibri"/>
            </a:endParaRPr>
          </a:p>
          <a:p>
            <a:pPr defTabSz="548640">
              <a:defRPr sz="900">
                <a:latin typeface="Calibri"/>
                <a:ea typeface="Calibri"/>
                <a:cs typeface="Calibri"/>
                <a:sym typeface="Calibri"/>
              </a:defRPr>
            </a:pPr>
            <a:r>
              <a:rPr lang="en-US" sz="1080" dirty="0">
                <a:solidFill>
                  <a:srgbClr val="5E5E5E"/>
                </a:solidFill>
                <a:latin typeface="Open Sans Light"/>
                <a:cs typeface="Calibri"/>
                <a:sym typeface="Calibri"/>
              </a:rPr>
              <a:t>Download detailed analysis</a:t>
            </a:r>
            <a:endParaRPr sz="1080" dirty="0">
              <a:solidFill>
                <a:srgbClr val="5E5E5E"/>
              </a:solidFill>
              <a:latin typeface="Open Sans Light"/>
              <a:cs typeface="Calibri"/>
              <a:sym typeface="Calibri"/>
            </a:endParaRPr>
          </a:p>
        </p:txBody>
      </p:sp>
      <p:sp>
        <p:nvSpPr>
          <p:cNvPr id="3" name="Rectangle: Rounded Corners 2"/>
          <p:cNvSpPr/>
          <p:nvPr/>
        </p:nvSpPr>
        <p:spPr>
          <a:xfrm>
            <a:off x="967410" y="2254410"/>
            <a:ext cx="1989704" cy="266008"/>
          </a:xfrm>
          <a:prstGeom prst="round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sp>
        <p:nvSpPr>
          <p:cNvPr id="5" name="TextBox 4"/>
          <p:cNvSpPr txBox="1"/>
          <p:nvPr/>
        </p:nvSpPr>
        <p:spPr>
          <a:xfrm>
            <a:off x="6681485" y="1569325"/>
            <a:ext cx="4611791" cy="4565994"/>
          </a:xfrm>
          <a:prstGeom prst="rect">
            <a:avLst/>
          </a:prstGeom>
          <a:noFill/>
        </p:spPr>
        <p:txBody>
          <a:bodyPr wrap="square" rtlCol="0">
            <a:spAutoFit/>
          </a:bodyPr>
          <a:lstStyle/>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Validation against ~20 checks to see if the target is ready for ASR migration and divides outcome into  Success/Warning/Critical.</a:t>
            </a:r>
          </a:p>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Provides workaround for the machines that are identified with “Warning”</a:t>
            </a:r>
          </a:p>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Example checks:  </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General Disk Requirements </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Windows OS Requirements</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Hypervisor Requirements</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Disk Space Requirements</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.NET Version Requirements</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Boot Software Requirements</a:t>
            </a:r>
          </a:p>
          <a:p>
            <a:pPr marL="770839" lvl="1" indent="-342900" defTabSz="548640">
              <a:lnSpc>
                <a:spcPct val="107000"/>
              </a:lnSpc>
              <a:spcAft>
                <a:spcPts val="960"/>
              </a:spcAft>
              <a:buFont typeface="Arial" panose="020B0604020202020204" pitchFamily="34" charset="0"/>
              <a:buChar char="•"/>
            </a:pPr>
            <a:r>
              <a:rPr lang="en-US" sz="1440" dirty="0">
                <a:solidFill>
                  <a:srgbClr val="5E5E5E"/>
                </a:solidFill>
                <a:latin typeface="Open Sans Light" panose="020B0306030504020204"/>
                <a:ea typeface="Calibri" panose="020F0502020204030204" pitchFamily="34" charset="0"/>
                <a:cs typeface="Times New Roman" panose="02020603050405020304" pitchFamily="18" charset="0"/>
              </a:rPr>
              <a:t>Linux System Requirements</a:t>
            </a:r>
            <a:r>
              <a:rPr lang="en-US" sz="1440" dirty="0">
                <a:solidFill>
                  <a:srgbClr val="5E5E5E"/>
                </a:solidFill>
                <a:latin typeface="Open Sans Light" panose="020B0306030504020204"/>
              </a:rPr>
              <a:t> </a:t>
            </a:r>
            <a:endParaRPr lang="en-US" sz="1680" dirty="0">
              <a:solidFill>
                <a:srgbClr val="5E5E5E"/>
              </a:solidFill>
              <a:latin typeface="Open Sans Light" panose="020B0306030504020204"/>
            </a:endParaRPr>
          </a:p>
        </p:txBody>
      </p:sp>
      <p:sp>
        <p:nvSpPr>
          <p:cNvPr id="8" name="Shape 357"/>
          <p:cNvSpPr/>
          <p:nvPr/>
        </p:nvSpPr>
        <p:spPr>
          <a:xfrm>
            <a:off x="4876380" y="4218688"/>
            <a:ext cx="2098285" cy="888331"/>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0" bIns="1097280" numCol="1" anchor="t">
            <a:noAutofit/>
          </a:bodyPr>
          <a:lstStyle/>
          <a:p>
            <a:pPr defTabSz="548640">
              <a:defRPr sz="900">
                <a:latin typeface="Calibri"/>
                <a:ea typeface="Calibri"/>
                <a:cs typeface="Calibri"/>
                <a:sym typeface="Calibri"/>
              </a:defRPr>
            </a:pPr>
            <a:endParaRPr lang="en-US" sz="1080" dirty="0">
              <a:solidFill>
                <a:srgbClr val="5E5E5E"/>
              </a:solidFill>
              <a:latin typeface="Open Sans Light"/>
              <a:cs typeface="Calibri"/>
              <a:sym typeface="Calibri"/>
            </a:endParaRPr>
          </a:p>
          <a:p>
            <a:pPr defTabSz="548640">
              <a:defRPr sz="900">
                <a:latin typeface="Calibri"/>
                <a:ea typeface="Calibri"/>
                <a:cs typeface="Calibri"/>
                <a:sym typeface="Calibri"/>
              </a:defRPr>
            </a:pPr>
            <a:r>
              <a:rPr lang="en-US" sz="1080" dirty="0">
                <a:solidFill>
                  <a:srgbClr val="5E5E5E"/>
                </a:solidFill>
                <a:latin typeface="Open Sans Light"/>
                <a:cs typeface="Calibri"/>
                <a:sym typeface="Calibri"/>
              </a:rPr>
              <a:t>Work around: Use P30 and migrate to RAID 0 after migration</a:t>
            </a:r>
            <a:endParaRPr sz="1080" dirty="0">
              <a:solidFill>
                <a:srgbClr val="5E5E5E"/>
              </a:solidFill>
              <a:latin typeface="Open Sans Light"/>
              <a:cs typeface="Calibri"/>
              <a:sym typeface="Calibri"/>
            </a:endParaRPr>
          </a:p>
        </p:txBody>
      </p:sp>
      <p:sp>
        <p:nvSpPr>
          <p:cNvPr id="10" name="Shape 351"/>
          <p:cNvSpPr/>
          <p:nvPr/>
        </p:nvSpPr>
        <p:spPr>
          <a:xfrm>
            <a:off x="2064232" y="3985523"/>
            <a:ext cx="2144111" cy="1235635"/>
          </a:xfrm>
          <a:custGeom>
            <a:avLst/>
            <a:gdLst/>
            <a:ahLst/>
            <a:cxnLst>
              <a:cxn ang="0">
                <a:pos x="wd2" y="hd2"/>
              </a:cxn>
              <a:cxn ang="5400000">
                <a:pos x="wd2" y="hd2"/>
              </a:cxn>
              <a:cxn ang="10800000">
                <a:pos x="wd2" y="hd2"/>
              </a:cxn>
              <a:cxn ang="16200000">
                <a:pos x="wd2" y="hd2"/>
              </a:cxn>
            </a:cxnLst>
            <a:rect l="0" t="0" r="r" b="b"/>
            <a:pathLst>
              <a:path w="21600" h="21600" extrusionOk="0">
                <a:moveTo>
                  <a:pt x="0" y="2821"/>
                </a:moveTo>
                <a:cubicBezTo>
                  <a:pt x="0" y="1263"/>
                  <a:pt x="620" y="0"/>
                  <a:pt x="1386" y="0"/>
                </a:cubicBezTo>
                <a:lnTo>
                  <a:pt x="11937" y="0"/>
                </a:lnTo>
                <a:lnTo>
                  <a:pt x="19078" y="0"/>
                </a:lnTo>
                <a:cubicBezTo>
                  <a:pt x="19843" y="0"/>
                  <a:pt x="20463" y="1263"/>
                  <a:pt x="20463" y="2821"/>
                </a:cubicBezTo>
                <a:lnTo>
                  <a:pt x="20463" y="14106"/>
                </a:lnTo>
                <a:cubicBezTo>
                  <a:pt x="20463" y="15664"/>
                  <a:pt x="19843" y="16927"/>
                  <a:pt x="19078" y="16927"/>
                </a:cubicBezTo>
                <a:lnTo>
                  <a:pt x="17053" y="16927"/>
                </a:lnTo>
                <a:lnTo>
                  <a:pt x="21600" y="21600"/>
                </a:lnTo>
                <a:lnTo>
                  <a:pt x="11937" y="16927"/>
                </a:lnTo>
                <a:lnTo>
                  <a:pt x="1386" y="16927"/>
                </a:lnTo>
                <a:cubicBezTo>
                  <a:pt x="620" y="16927"/>
                  <a:pt x="0" y="15664"/>
                  <a:pt x="0" y="14106"/>
                </a:cubicBezTo>
                <a:lnTo>
                  <a:pt x="0" y="14106"/>
                </a:lnTo>
                <a:lnTo>
                  <a:pt x="0" y="9874"/>
                </a:lnTo>
                <a:close/>
              </a:path>
            </a:pathLst>
          </a:custGeom>
          <a:solidFill>
            <a:srgbClr val="FFFFFF"/>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219456" numCol="1" anchor="ctr">
            <a:noAutofit/>
          </a:bodyPr>
          <a:lstStyle/>
          <a:p>
            <a:pPr defTabSz="548640">
              <a:defRPr sz="900">
                <a:latin typeface="Calibri"/>
                <a:ea typeface="Calibri"/>
                <a:cs typeface="Calibri"/>
                <a:sym typeface="Calibri"/>
              </a:defRPr>
            </a:pPr>
            <a:r>
              <a:rPr lang="en-US" sz="1080" dirty="0">
                <a:solidFill>
                  <a:srgbClr val="5E5E5E"/>
                </a:solidFill>
                <a:latin typeface="Open Sans Light" panose="020B0306030504020204"/>
                <a:cs typeface="Calibri"/>
                <a:sym typeface="Calibri"/>
              </a:rPr>
              <a:t>Disk’s performance requirement failed but can be achieved by striping data across several disks.</a:t>
            </a:r>
            <a:endParaRPr sz="1080" dirty="0">
              <a:solidFill>
                <a:srgbClr val="5E5E5E"/>
              </a:solidFill>
              <a:latin typeface="Open Sans Light" panose="020B0306030504020204"/>
              <a:cs typeface="Calibri"/>
              <a:sym typeface="Calibri"/>
            </a:endParaRPr>
          </a:p>
        </p:txBody>
      </p:sp>
      <p:grpSp>
        <p:nvGrpSpPr>
          <p:cNvPr id="33" name="Group 32"/>
          <p:cNvGrpSpPr/>
          <p:nvPr/>
        </p:nvGrpSpPr>
        <p:grpSpPr>
          <a:xfrm>
            <a:off x="5152339" y="362103"/>
            <a:ext cx="1877844" cy="175315"/>
            <a:chOff x="5603711" y="285824"/>
            <a:chExt cx="1564870" cy="146096"/>
          </a:xfrm>
        </p:grpSpPr>
        <p:grpSp>
          <p:nvGrpSpPr>
            <p:cNvPr id="34" name="Group 33"/>
            <p:cNvGrpSpPr/>
            <p:nvPr/>
          </p:nvGrpSpPr>
          <p:grpSpPr>
            <a:xfrm>
              <a:off x="5603711" y="288063"/>
              <a:ext cx="1427710" cy="143857"/>
              <a:chOff x="5545123" y="590607"/>
              <a:chExt cx="1427710" cy="143857"/>
            </a:xfrm>
          </p:grpSpPr>
          <p:cxnSp>
            <p:nvCxnSpPr>
              <p:cNvPr id="37" name="Straight Connector 36"/>
              <p:cNvCxnSpPr>
                <a:cxnSpLocks/>
                <a:endCxn id="36"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Oval 37"/>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9" name="Oval 38"/>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0" name="Oval 39"/>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1" name="Oval 40"/>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2" name="Oval 41"/>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35" name="Oval 34"/>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36" name="Oval 35"/>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36379245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5E5E5E"/>
                </a:solidFill>
              </a:rPr>
              <a:t>ASR Readiness by Move Group</a:t>
            </a:r>
          </a:p>
        </p:txBody>
      </p:sp>
      <p:pic>
        <p:nvPicPr>
          <p:cNvPr id="4" name="Picture 3"/>
          <p:cNvPicPr>
            <a:picLocks noChangeAspect="1"/>
          </p:cNvPicPr>
          <p:nvPr/>
        </p:nvPicPr>
        <p:blipFill>
          <a:blip r:embed="rId2"/>
          <a:stretch>
            <a:fillRect/>
          </a:stretch>
        </p:blipFill>
        <p:spPr>
          <a:xfrm>
            <a:off x="1014613" y="1363955"/>
            <a:ext cx="6104702" cy="4996721"/>
          </a:xfrm>
          <a:prstGeom prst="rect">
            <a:avLst/>
          </a:prstGeom>
        </p:spPr>
      </p:pic>
      <p:sp>
        <p:nvSpPr>
          <p:cNvPr id="5" name="Shape 357"/>
          <p:cNvSpPr/>
          <p:nvPr/>
        </p:nvSpPr>
        <p:spPr>
          <a:xfrm>
            <a:off x="6252746" y="4031967"/>
            <a:ext cx="1052399" cy="551670"/>
          </a:xfrm>
          <a:custGeom>
            <a:avLst/>
            <a:gdLst/>
            <a:ahLst/>
            <a:cxnLst>
              <a:cxn ang="0">
                <a:pos x="wd2" y="hd2"/>
              </a:cxn>
              <a:cxn ang="5400000">
                <a:pos x="wd2" y="hd2"/>
              </a:cxn>
              <a:cxn ang="10800000">
                <a:pos x="wd2" y="hd2"/>
              </a:cxn>
              <a:cxn ang="16200000">
                <a:pos x="wd2" y="hd2"/>
              </a:cxn>
            </a:cxnLst>
            <a:rect l="0" t="0" r="r" b="b"/>
            <a:pathLst>
              <a:path w="21600" h="21600" extrusionOk="0">
                <a:moveTo>
                  <a:pt x="0" y="2667"/>
                </a:moveTo>
                <a:cubicBezTo>
                  <a:pt x="0" y="1194"/>
                  <a:pt x="733" y="0"/>
                  <a:pt x="1636" y="0"/>
                </a:cubicBezTo>
                <a:lnTo>
                  <a:pt x="3600" y="0"/>
                </a:lnTo>
                <a:lnTo>
                  <a:pt x="19964" y="0"/>
                </a:lnTo>
                <a:cubicBezTo>
                  <a:pt x="20867" y="0"/>
                  <a:pt x="21600" y="1194"/>
                  <a:pt x="21600" y="2667"/>
                </a:cubicBezTo>
                <a:lnTo>
                  <a:pt x="21600" y="13333"/>
                </a:lnTo>
                <a:cubicBezTo>
                  <a:pt x="21600" y="14806"/>
                  <a:pt x="20867" y="15999"/>
                  <a:pt x="19964" y="15999"/>
                </a:cubicBezTo>
                <a:lnTo>
                  <a:pt x="9000" y="15999"/>
                </a:lnTo>
                <a:lnTo>
                  <a:pt x="1525" y="21600"/>
                </a:lnTo>
                <a:lnTo>
                  <a:pt x="3600" y="15999"/>
                </a:lnTo>
                <a:lnTo>
                  <a:pt x="1636" y="15999"/>
                </a:lnTo>
                <a:cubicBezTo>
                  <a:pt x="733" y="15999"/>
                  <a:pt x="0" y="14806"/>
                  <a:pt x="0" y="13333"/>
                </a:cubicBezTo>
                <a:lnTo>
                  <a:pt x="0" y="13333"/>
                </a:lnTo>
                <a:lnTo>
                  <a:pt x="0" y="9333"/>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0" bIns="0" numCol="1" anchor="t">
            <a:noAutofit/>
          </a:bodyPr>
          <a:lstStyle/>
          <a:p>
            <a:pPr defTabSz="548640">
              <a:defRPr sz="900">
                <a:latin typeface="Calibri"/>
                <a:ea typeface="Calibri"/>
                <a:cs typeface="Calibri"/>
                <a:sym typeface="Calibri"/>
              </a:defRPr>
            </a:pPr>
            <a:endParaRPr lang="en-US" sz="1080" b="1" dirty="0">
              <a:solidFill>
                <a:srgbClr val="FFFFFF"/>
              </a:solidFill>
              <a:latin typeface="Open Sans Light"/>
              <a:cs typeface="Calibri"/>
              <a:sym typeface="Calibri"/>
            </a:endParaRPr>
          </a:p>
        </p:txBody>
      </p:sp>
      <p:sp>
        <p:nvSpPr>
          <p:cNvPr id="6" name="Shape 342"/>
          <p:cNvSpPr/>
          <p:nvPr/>
        </p:nvSpPr>
        <p:spPr>
          <a:xfrm>
            <a:off x="5347767" y="3389735"/>
            <a:ext cx="1283138" cy="754015"/>
          </a:xfrm>
          <a:custGeom>
            <a:avLst/>
            <a:gdLst/>
            <a:ahLst/>
            <a:cxnLst>
              <a:cxn ang="0">
                <a:pos x="wd2" y="hd2"/>
              </a:cxn>
              <a:cxn ang="5400000">
                <a:pos x="wd2" y="hd2"/>
              </a:cxn>
              <a:cxn ang="10800000">
                <a:pos x="wd2" y="hd2"/>
              </a:cxn>
              <a:cxn ang="16200000">
                <a:pos x="wd2" y="hd2"/>
              </a:cxn>
            </a:cxnLst>
            <a:rect l="0" t="0" r="r" b="b"/>
            <a:pathLst>
              <a:path w="21600" h="21600" extrusionOk="0">
                <a:moveTo>
                  <a:pt x="0" y="2137"/>
                </a:moveTo>
                <a:cubicBezTo>
                  <a:pt x="0" y="957"/>
                  <a:pt x="902" y="0"/>
                  <a:pt x="2015" y="0"/>
                </a:cubicBezTo>
                <a:lnTo>
                  <a:pt x="3600" y="0"/>
                </a:lnTo>
                <a:lnTo>
                  <a:pt x="19585" y="0"/>
                </a:lnTo>
                <a:cubicBezTo>
                  <a:pt x="20698" y="0"/>
                  <a:pt x="21600" y="957"/>
                  <a:pt x="21600" y="2137"/>
                </a:cubicBezTo>
                <a:lnTo>
                  <a:pt x="21600" y="10683"/>
                </a:lnTo>
                <a:cubicBezTo>
                  <a:pt x="21600" y="11862"/>
                  <a:pt x="20698" y="12819"/>
                  <a:pt x="19585" y="12819"/>
                </a:cubicBezTo>
                <a:lnTo>
                  <a:pt x="9000" y="12819"/>
                </a:lnTo>
                <a:lnTo>
                  <a:pt x="5494" y="21600"/>
                </a:lnTo>
                <a:lnTo>
                  <a:pt x="3600" y="12819"/>
                </a:lnTo>
                <a:lnTo>
                  <a:pt x="2015" y="12819"/>
                </a:lnTo>
                <a:cubicBezTo>
                  <a:pt x="902" y="12819"/>
                  <a:pt x="0" y="11862"/>
                  <a:pt x="0" y="10683"/>
                </a:cubicBezTo>
                <a:lnTo>
                  <a:pt x="0" y="10683"/>
                </a:lnTo>
                <a:lnTo>
                  <a:pt x="0" y="7478"/>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a:solidFill>
                  <a:srgbClr val="FFFFFF"/>
                </a:solidFill>
                <a:latin typeface="Calibri"/>
                <a:ea typeface="Calibri"/>
                <a:cs typeface="Calibri"/>
                <a:sym typeface="Calibri"/>
              </a:defRPr>
            </a:pPr>
            <a:endParaRPr lang="en-US" sz="1080" dirty="0">
              <a:solidFill>
                <a:srgbClr val="000000">
                  <a:lumMod val="95000"/>
                  <a:lumOff val="5000"/>
                </a:srgbClr>
              </a:solidFill>
              <a:latin typeface="Open Sans Light" panose="020B0306030504020204"/>
              <a:cs typeface="Calibri"/>
              <a:sym typeface="Calibri"/>
            </a:endParaRPr>
          </a:p>
          <a:p>
            <a:pPr defTabSz="548640">
              <a:defRPr>
                <a:solidFill>
                  <a:srgbClr val="FFFFFF"/>
                </a:solidFill>
                <a:latin typeface="Calibri"/>
                <a:ea typeface="Calibri"/>
                <a:cs typeface="Calibri"/>
                <a:sym typeface="Calibri"/>
              </a:defRPr>
            </a:pPr>
            <a:endParaRPr sz="1080" b="1" dirty="0">
              <a:solidFill>
                <a:srgbClr val="000000">
                  <a:lumMod val="95000"/>
                  <a:lumOff val="5000"/>
                </a:srgbClr>
              </a:solidFill>
              <a:latin typeface="Open Sans Light" panose="020B0306030504020204"/>
              <a:cs typeface="Calibri"/>
              <a:sym typeface="Calibri"/>
            </a:endParaRPr>
          </a:p>
        </p:txBody>
      </p:sp>
      <p:sp>
        <p:nvSpPr>
          <p:cNvPr id="8" name="Shape 404"/>
          <p:cNvSpPr/>
          <p:nvPr/>
        </p:nvSpPr>
        <p:spPr>
          <a:xfrm>
            <a:off x="3559939" y="3397983"/>
            <a:ext cx="1382486" cy="773965"/>
          </a:xfrm>
          <a:custGeom>
            <a:avLst/>
            <a:gdLst/>
            <a:ahLst/>
            <a:cxnLst>
              <a:cxn ang="0">
                <a:pos x="wd2" y="hd2"/>
              </a:cxn>
              <a:cxn ang="5400000">
                <a:pos x="wd2" y="hd2"/>
              </a:cxn>
              <a:cxn ang="10800000">
                <a:pos x="wd2" y="hd2"/>
              </a:cxn>
              <a:cxn ang="16200000">
                <a:pos x="wd2" y="hd2"/>
              </a:cxn>
            </a:cxnLst>
            <a:rect l="0" t="0" r="r" b="b"/>
            <a:pathLst>
              <a:path w="21600" h="21600" extrusionOk="0">
                <a:moveTo>
                  <a:pt x="0" y="1951"/>
                </a:moveTo>
                <a:cubicBezTo>
                  <a:pt x="0" y="874"/>
                  <a:pt x="902" y="0"/>
                  <a:pt x="2015" y="0"/>
                </a:cubicBezTo>
                <a:lnTo>
                  <a:pt x="12600" y="0"/>
                </a:lnTo>
                <a:lnTo>
                  <a:pt x="19585" y="0"/>
                </a:lnTo>
                <a:cubicBezTo>
                  <a:pt x="20698" y="0"/>
                  <a:pt x="21600" y="874"/>
                  <a:pt x="21600" y="1951"/>
                </a:cubicBezTo>
                <a:lnTo>
                  <a:pt x="21600" y="9756"/>
                </a:lnTo>
                <a:cubicBezTo>
                  <a:pt x="21600" y="10834"/>
                  <a:pt x="20698" y="11707"/>
                  <a:pt x="19585" y="11707"/>
                </a:cubicBezTo>
                <a:lnTo>
                  <a:pt x="18000" y="11707"/>
                </a:lnTo>
                <a:lnTo>
                  <a:pt x="19840" y="21600"/>
                </a:lnTo>
                <a:lnTo>
                  <a:pt x="12600" y="11707"/>
                </a:lnTo>
                <a:lnTo>
                  <a:pt x="2015" y="11707"/>
                </a:lnTo>
                <a:cubicBezTo>
                  <a:pt x="902" y="11707"/>
                  <a:pt x="0" y="10834"/>
                  <a:pt x="0" y="9756"/>
                </a:cubicBezTo>
                <a:lnTo>
                  <a:pt x="0" y="9756"/>
                </a:lnTo>
                <a:lnTo>
                  <a:pt x="0" y="6829"/>
                </a:lnTo>
                <a:close/>
              </a:path>
            </a:pathLst>
          </a:custGeom>
          <a:solidFill>
            <a:schemeClr val="bg1"/>
          </a:solidFill>
          <a:ln w="19050" cap="flat">
            <a:solidFill>
              <a:srgbClr val="76D52F"/>
            </a:solidFill>
            <a:prstDash val="solid"/>
            <a:bevel/>
          </a:ln>
          <a:effectLst>
            <a:outerShdw blurRad="38100" dist="23000" dir="5400000" rotWithShape="0">
              <a:srgbClr val="000000">
                <a:alpha val="35000"/>
              </a:srgbClr>
            </a:outerShdw>
          </a:effectLst>
        </p:spPr>
        <p:txBody>
          <a:bodyPr wrap="square" lIns="109728" tIns="0" rIns="109728" bIns="0" numCol="1" anchor="t">
            <a:noAutofit/>
          </a:bodyPr>
          <a:lstStyle/>
          <a:p>
            <a:pPr defTabSz="548640">
              <a:defRPr sz="900">
                <a:latin typeface="Calibri"/>
                <a:ea typeface="Calibri"/>
                <a:cs typeface="Calibri"/>
                <a:sym typeface="Calibri"/>
              </a:defRPr>
            </a:pPr>
            <a:endParaRPr lang="en-US" sz="1080" dirty="0">
              <a:solidFill>
                <a:srgbClr val="000000"/>
              </a:solidFill>
              <a:latin typeface="Open Sans Light" panose="020B0306030504020204"/>
              <a:cs typeface="Calibri"/>
              <a:sym typeface="Calibri"/>
            </a:endParaRPr>
          </a:p>
          <a:p>
            <a:pPr defTabSz="548640">
              <a:defRPr sz="900">
                <a:latin typeface="Calibri"/>
                <a:ea typeface="Calibri"/>
                <a:cs typeface="Calibri"/>
                <a:sym typeface="Calibri"/>
              </a:defRPr>
            </a:pPr>
            <a:endParaRPr sz="1080" b="1" dirty="0">
              <a:solidFill>
                <a:srgbClr val="000000"/>
              </a:solidFill>
              <a:latin typeface="Open Sans Light" panose="020B0306030504020204"/>
              <a:cs typeface="Calibri"/>
              <a:sym typeface="Calibri"/>
            </a:endParaRPr>
          </a:p>
        </p:txBody>
      </p:sp>
      <p:sp>
        <p:nvSpPr>
          <p:cNvPr id="9" name="Multiplication Sign 8"/>
          <p:cNvSpPr/>
          <p:nvPr/>
        </p:nvSpPr>
        <p:spPr>
          <a:xfrm>
            <a:off x="7012027" y="4106846"/>
            <a:ext cx="251026" cy="262631"/>
          </a:xfrm>
          <a:prstGeom prst="mathMultiply">
            <a:avLst/>
          </a:prstGeom>
          <a:solidFill>
            <a:srgbClr val="FF0000">
              <a:alpha val="6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FFFFFF"/>
              </a:solidFill>
              <a:latin typeface="Calibri"/>
            </a:endParaRPr>
          </a:p>
        </p:txBody>
      </p:sp>
      <p:sp>
        <p:nvSpPr>
          <p:cNvPr id="11" name="&quot;Not Allowed&quot; Symbol 10"/>
          <p:cNvSpPr/>
          <p:nvPr/>
        </p:nvSpPr>
        <p:spPr>
          <a:xfrm>
            <a:off x="6319620" y="3499489"/>
            <a:ext cx="196474" cy="207899"/>
          </a:xfrm>
          <a:prstGeom prst="noSmoking">
            <a:avLst/>
          </a:prstGeom>
          <a:solidFill>
            <a:schemeClr val="accent4">
              <a:alpha val="64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2160">
              <a:solidFill>
                <a:srgbClr val="000000"/>
              </a:solidFill>
              <a:latin typeface="Calibri"/>
            </a:endParaRPr>
          </a:p>
        </p:txBody>
      </p:sp>
      <p:pic>
        <p:nvPicPr>
          <p:cNvPr id="12" name="Picture 11"/>
          <p:cNvPicPr>
            <a:picLocks noChangeAspect="1"/>
          </p:cNvPicPr>
          <p:nvPr/>
        </p:nvPicPr>
        <p:blipFill>
          <a:blip r:embed="rId3"/>
          <a:stretch>
            <a:fillRect/>
          </a:stretch>
        </p:blipFill>
        <p:spPr>
          <a:xfrm>
            <a:off x="4521787" y="3487544"/>
            <a:ext cx="272393" cy="247691"/>
          </a:xfrm>
          <a:prstGeom prst="rect">
            <a:avLst/>
          </a:prstGeom>
          <a:noFill/>
        </p:spPr>
      </p:pic>
      <p:sp>
        <p:nvSpPr>
          <p:cNvPr id="3" name="TextBox 2"/>
          <p:cNvSpPr txBox="1"/>
          <p:nvPr/>
        </p:nvSpPr>
        <p:spPr>
          <a:xfrm>
            <a:off x="3685458" y="3471570"/>
            <a:ext cx="858427" cy="258532"/>
          </a:xfrm>
          <a:prstGeom prst="rect">
            <a:avLst/>
          </a:prstGeom>
          <a:noFill/>
        </p:spPr>
        <p:txBody>
          <a:bodyPr wrap="square" rtlCol="0">
            <a:spAutoFit/>
          </a:bodyPr>
          <a:lstStyle/>
          <a:p>
            <a:pPr defTabSz="548640"/>
            <a:r>
              <a:rPr lang="en-US" sz="1080" dirty="0">
                <a:solidFill>
                  <a:srgbClr val="535353"/>
                </a:solidFill>
                <a:latin typeface="Open Sans Light" panose="020B0306030504020204"/>
              </a:rPr>
              <a:t>SUCCESS</a:t>
            </a:r>
          </a:p>
        </p:txBody>
      </p:sp>
      <p:sp>
        <p:nvSpPr>
          <p:cNvPr id="13" name="TextBox 12"/>
          <p:cNvSpPr txBox="1"/>
          <p:nvPr/>
        </p:nvSpPr>
        <p:spPr>
          <a:xfrm>
            <a:off x="5408267" y="3476213"/>
            <a:ext cx="1039758" cy="258532"/>
          </a:xfrm>
          <a:prstGeom prst="rect">
            <a:avLst/>
          </a:prstGeom>
          <a:noFill/>
        </p:spPr>
        <p:txBody>
          <a:bodyPr wrap="square" rtlCol="0">
            <a:spAutoFit/>
          </a:bodyPr>
          <a:lstStyle/>
          <a:p>
            <a:pPr defTabSz="548640"/>
            <a:r>
              <a:rPr lang="en-US" sz="1080" dirty="0">
                <a:solidFill>
                  <a:srgbClr val="535353"/>
                </a:solidFill>
                <a:latin typeface="Open Sans Light" panose="020B0306030504020204"/>
              </a:rPr>
              <a:t>WARNING</a:t>
            </a:r>
          </a:p>
        </p:txBody>
      </p:sp>
      <p:sp>
        <p:nvSpPr>
          <p:cNvPr id="14" name="TextBox 13"/>
          <p:cNvSpPr txBox="1"/>
          <p:nvPr/>
        </p:nvSpPr>
        <p:spPr>
          <a:xfrm>
            <a:off x="6306295" y="4105260"/>
            <a:ext cx="825335" cy="258532"/>
          </a:xfrm>
          <a:prstGeom prst="rect">
            <a:avLst/>
          </a:prstGeom>
          <a:noFill/>
        </p:spPr>
        <p:txBody>
          <a:bodyPr wrap="square" rtlCol="0">
            <a:spAutoFit/>
          </a:bodyPr>
          <a:lstStyle/>
          <a:p>
            <a:pPr defTabSz="548640"/>
            <a:r>
              <a:rPr lang="en-US" sz="1080" dirty="0">
                <a:solidFill>
                  <a:srgbClr val="535353"/>
                </a:solidFill>
                <a:latin typeface="Open Sans Light" panose="020B0306030504020204"/>
              </a:rPr>
              <a:t>CRITICAL</a:t>
            </a:r>
          </a:p>
        </p:txBody>
      </p:sp>
      <p:sp>
        <p:nvSpPr>
          <p:cNvPr id="15" name="TextBox 14"/>
          <p:cNvSpPr txBox="1"/>
          <p:nvPr/>
        </p:nvSpPr>
        <p:spPr>
          <a:xfrm>
            <a:off x="7481095" y="2397503"/>
            <a:ext cx="3971374" cy="2946448"/>
          </a:xfrm>
          <a:prstGeom prst="rect">
            <a:avLst/>
          </a:prstGeom>
          <a:noFill/>
        </p:spPr>
        <p:txBody>
          <a:bodyPr wrap="square" rtlCol="0">
            <a:spAutoFit/>
          </a:bodyPr>
          <a:lstStyle/>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Use ASR Readiness in prioritizing move groups. </a:t>
            </a:r>
          </a:p>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Machines with “SUCCESS” – Migrate them first. </a:t>
            </a:r>
          </a:p>
          <a:p>
            <a:pPr defTabSz="548640">
              <a:lnSpc>
                <a:spcPct val="107000"/>
              </a:lnSpc>
              <a:spcAft>
                <a:spcPts val="960"/>
              </a:spcAft>
            </a:pPr>
            <a:r>
              <a:rPr lang="en-US" sz="1680" dirty="0">
                <a:solidFill>
                  <a:srgbClr val="5E5E5E"/>
                </a:solidFill>
                <a:latin typeface="Open Sans Light" panose="020B0306030504020204"/>
                <a:ea typeface="Calibri" panose="020F0502020204030204" pitchFamily="34" charset="0"/>
                <a:cs typeface="Times New Roman" panose="02020603050405020304" pitchFamily="18" charset="0"/>
              </a:rPr>
              <a:t>Machines with “WARNING” - Use recommended workaround to fix issue and complete migration to Azure.</a:t>
            </a:r>
          </a:p>
          <a:p>
            <a:pPr defTabSz="548640">
              <a:lnSpc>
                <a:spcPct val="107000"/>
              </a:lnSpc>
              <a:spcAft>
                <a:spcPts val="960"/>
              </a:spcAft>
            </a:pPr>
            <a:r>
              <a:rPr lang="en-US" sz="1680" dirty="0">
                <a:solidFill>
                  <a:srgbClr val="5E5E5E"/>
                </a:solidFill>
                <a:latin typeface="Open Sans Light" panose="020B0306030504020204"/>
                <a:cs typeface="Times New Roman" panose="02020603050405020304" pitchFamily="18" charset="0"/>
              </a:rPr>
              <a:t>View the Cloudamize Tutorial </a:t>
            </a:r>
            <a:r>
              <a:rPr lang="en-US" sz="1680" dirty="0">
                <a:solidFill>
                  <a:srgbClr val="5E5E5E"/>
                </a:solidFill>
                <a:latin typeface="Open Sans Light" panose="020B0306030504020204"/>
                <a:cs typeface="Times New Roman" panose="02020603050405020304" pitchFamily="18" charset="0"/>
                <a:hlinkClick r:id="rId4"/>
              </a:rPr>
              <a:t>here</a:t>
            </a:r>
            <a:r>
              <a:rPr lang="en-US" sz="1680" dirty="0">
                <a:solidFill>
                  <a:srgbClr val="5E5E5E"/>
                </a:solidFill>
                <a:latin typeface="Open Sans Light" panose="020B0306030504020204"/>
                <a:cs typeface="Times New Roman" panose="02020603050405020304" pitchFamily="18" charset="0"/>
              </a:rPr>
              <a:t>.</a:t>
            </a:r>
          </a:p>
          <a:p>
            <a:pPr defTabSz="548640">
              <a:lnSpc>
                <a:spcPct val="107000"/>
              </a:lnSpc>
              <a:spcAft>
                <a:spcPts val="960"/>
              </a:spcAft>
            </a:pPr>
            <a:endParaRPr lang="en-US" sz="1680" dirty="0">
              <a:solidFill>
                <a:srgbClr val="5E5E5E"/>
              </a:solidFill>
              <a:latin typeface="Open Sans Light" panose="020B0306030504020204"/>
              <a:ea typeface="Calibri" panose="020F0502020204030204" pitchFamily="34" charset="0"/>
              <a:cs typeface="Times New Roman" panose="02020603050405020304" pitchFamily="18" charset="0"/>
            </a:endParaRPr>
          </a:p>
          <a:p>
            <a:pPr defTabSz="548640">
              <a:lnSpc>
                <a:spcPct val="107000"/>
              </a:lnSpc>
              <a:spcAft>
                <a:spcPts val="960"/>
              </a:spcAft>
            </a:pPr>
            <a:endParaRPr lang="en-US" sz="1680" dirty="0">
              <a:solidFill>
                <a:srgbClr val="5E5E5E"/>
              </a:solidFill>
              <a:latin typeface="Open Sans Light" panose="020B0306030504020204"/>
              <a:ea typeface="Calibri" panose="020F0502020204030204" pitchFamily="34" charset="0"/>
              <a:cs typeface="Times New Roman" panose="02020603050405020304" pitchFamily="18" charset="0"/>
            </a:endParaRPr>
          </a:p>
        </p:txBody>
      </p:sp>
      <p:grpSp>
        <p:nvGrpSpPr>
          <p:cNvPr id="39" name="Group 38"/>
          <p:cNvGrpSpPr/>
          <p:nvPr/>
        </p:nvGrpSpPr>
        <p:grpSpPr>
          <a:xfrm>
            <a:off x="5152339" y="362103"/>
            <a:ext cx="1877844" cy="175315"/>
            <a:chOff x="5603711" y="285824"/>
            <a:chExt cx="1564870" cy="146096"/>
          </a:xfrm>
        </p:grpSpPr>
        <p:grpSp>
          <p:nvGrpSpPr>
            <p:cNvPr id="40" name="Group 39"/>
            <p:cNvGrpSpPr/>
            <p:nvPr/>
          </p:nvGrpSpPr>
          <p:grpSpPr>
            <a:xfrm>
              <a:off x="5603711" y="288063"/>
              <a:ext cx="1427710" cy="143857"/>
              <a:chOff x="5545123" y="590607"/>
              <a:chExt cx="1427710" cy="143857"/>
            </a:xfrm>
          </p:grpSpPr>
          <p:cxnSp>
            <p:nvCxnSpPr>
              <p:cNvPr id="43" name="Straight Connector 42"/>
              <p:cNvCxnSpPr>
                <a:cxnSpLocks/>
                <a:endCxn id="42" idx="2"/>
              </p:cNvCxnSpPr>
              <p:nvPr/>
            </p:nvCxnSpPr>
            <p:spPr>
              <a:xfrm flipV="1">
                <a:off x="5682283" y="656948"/>
                <a:ext cx="1290550" cy="89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Oval 43"/>
              <p:cNvSpPr>
                <a:spLocks noChangeAspect="1"/>
              </p:cNvSpPr>
              <p:nvPr/>
            </p:nvSpPr>
            <p:spPr>
              <a:xfrm>
                <a:off x="5781615"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5" name="Oval 44"/>
              <p:cNvSpPr>
                <a:spLocks noChangeAspect="1"/>
              </p:cNvSpPr>
              <p:nvPr/>
            </p:nvSpPr>
            <p:spPr>
              <a:xfrm>
                <a:off x="6024316"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6" name="Oval 45"/>
              <p:cNvSpPr>
                <a:spLocks noChangeAspect="1"/>
              </p:cNvSpPr>
              <p:nvPr/>
            </p:nvSpPr>
            <p:spPr>
              <a:xfrm>
                <a:off x="6267017"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7" name="Oval 46"/>
              <p:cNvSpPr>
                <a:spLocks noChangeAspect="1"/>
              </p:cNvSpPr>
              <p:nvPr/>
            </p:nvSpPr>
            <p:spPr>
              <a:xfrm>
                <a:off x="6509719" y="590607"/>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8" name="Oval 47"/>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
          <p:nvSpPr>
            <p:cNvPr id="41" name="Oval 40"/>
            <p:cNvSpPr>
              <a:spLocks noChangeAspect="1"/>
            </p:cNvSpPr>
            <p:nvPr/>
          </p:nvSpPr>
          <p:spPr>
            <a:xfrm>
              <a:off x="6811009" y="288063"/>
              <a:ext cx="137160" cy="13716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42" name="Oval 41"/>
            <p:cNvSpPr>
              <a:spLocks noChangeAspect="1"/>
            </p:cNvSpPr>
            <p:nvPr/>
          </p:nvSpPr>
          <p:spPr>
            <a:xfrm>
              <a:off x="7031421" y="285824"/>
              <a:ext cx="137160" cy="13716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spTree>
    <p:extLst>
      <p:ext uri="{BB962C8B-B14F-4D97-AF65-F5344CB8AC3E}">
        <p14:creationId xmlns:p14="http://schemas.microsoft.com/office/powerpoint/2010/main" val="96359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6BBA15E-22A3-4DA5-9789-2CF44FC4178E}"/>
              </a:ext>
            </a:extLst>
          </p:cNvPr>
          <p:cNvSpPr/>
          <p:nvPr/>
        </p:nvSpPr>
        <p:spPr>
          <a:xfrm>
            <a:off x="1033807" y="1592583"/>
            <a:ext cx="2843663" cy="2532380"/>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822960"/>
            <a:r>
              <a:rPr lang="en-US" sz="234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Setup Configuration Server</a:t>
            </a:r>
          </a:p>
        </p:txBody>
      </p:sp>
      <p:sp>
        <p:nvSpPr>
          <p:cNvPr id="7" name="Oval 6">
            <a:extLst>
              <a:ext uri="{FF2B5EF4-FFF2-40B4-BE49-F238E27FC236}">
                <a16:creationId xmlns:a16="http://schemas.microsoft.com/office/drawing/2014/main" id="{F4BDC548-1615-4FCE-A56C-11E93FA86F93}"/>
              </a:ext>
            </a:extLst>
          </p:cNvPr>
          <p:cNvSpPr/>
          <p:nvPr/>
        </p:nvSpPr>
        <p:spPr>
          <a:xfrm>
            <a:off x="4755820" y="1592583"/>
            <a:ext cx="2680361" cy="2532380"/>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822960"/>
            <a:r>
              <a:rPr lang="en-US" sz="234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Prepare to Migrate</a:t>
            </a:r>
          </a:p>
        </p:txBody>
      </p:sp>
      <p:sp>
        <p:nvSpPr>
          <p:cNvPr id="8" name="Oval 7">
            <a:extLst>
              <a:ext uri="{FF2B5EF4-FFF2-40B4-BE49-F238E27FC236}">
                <a16:creationId xmlns:a16="http://schemas.microsoft.com/office/drawing/2014/main" id="{CD741593-F0E7-4669-9694-A3495053ADC8}"/>
              </a:ext>
            </a:extLst>
          </p:cNvPr>
          <p:cNvSpPr/>
          <p:nvPr/>
        </p:nvSpPr>
        <p:spPr>
          <a:xfrm>
            <a:off x="8314531" y="1592583"/>
            <a:ext cx="2680361" cy="2532380"/>
          </a:xfrm>
          <a:prstGeom prst="ellipse">
            <a:avLst/>
          </a:prstGeom>
          <a:solidFill>
            <a:schemeClr val="bg1"/>
          </a:solidFill>
          <a:ln w="38100">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ctr"/>
          <a:lstStyle/>
          <a:p>
            <a:pPr algn="ctr" defTabSz="822960">
              <a:lnSpc>
                <a:spcPct val="150000"/>
              </a:lnSpc>
            </a:pPr>
            <a:r>
              <a:rPr lang="en-US" sz="234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Migrate</a:t>
            </a:r>
          </a:p>
        </p:txBody>
      </p:sp>
      <p:cxnSp>
        <p:nvCxnSpPr>
          <p:cNvPr id="10" name="Straight Arrow Connector 9">
            <a:extLst>
              <a:ext uri="{FF2B5EF4-FFF2-40B4-BE49-F238E27FC236}">
                <a16:creationId xmlns:a16="http://schemas.microsoft.com/office/drawing/2014/main" id="{05D4E354-A07D-43E0-8483-F29858662287}"/>
              </a:ext>
            </a:extLst>
          </p:cNvPr>
          <p:cNvCxnSpPr>
            <a:cxnSpLocks/>
            <a:stCxn id="4" idx="6"/>
            <a:endCxn id="7" idx="2"/>
          </p:cNvCxnSpPr>
          <p:nvPr/>
        </p:nvCxnSpPr>
        <p:spPr>
          <a:xfrm>
            <a:off x="3877469" y="2858773"/>
            <a:ext cx="878351"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347276D-EE78-485A-B447-2A7066962A9E}"/>
              </a:ext>
            </a:extLst>
          </p:cNvPr>
          <p:cNvCxnSpPr/>
          <p:nvPr/>
        </p:nvCxnSpPr>
        <p:spPr>
          <a:xfrm>
            <a:off x="7436181" y="2855116"/>
            <a:ext cx="878351" cy="0"/>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94E04BA-8EFE-43C8-822F-42BD269703C2}"/>
              </a:ext>
            </a:extLst>
          </p:cNvPr>
          <p:cNvSpPr txBox="1"/>
          <p:nvPr/>
        </p:nvSpPr>
        <p:spPr>
          <a:xfrm>
            <a:off x="1197109" y="4287699"/>
            <a:ext cx="2680361" cy="1643527"/>
          </a:xfrm>
          <a:prstGeom prst="rect">
            <a:avLst/>
          </a:prstGeom>
          <a:noFill/>
        </p:spPr>
        <p:txBody>
          <a:bodyPr wrap="square" rtlCol="0">
            <a:spAutoFit/>
          </a:bodyPr>
          <a:lstStyle/>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a Cloudamize design and a set of move groups</a:t>
            </a:r>
          </a:p>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a machine to setup as the Configuration Server</a:t>
            </a:r>
          </a:p>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Enter the Subscription ID and Resource Group for the Configuration Server</a:t>
            </a:r>
          </a:p>
        </p:txBody>
      </p:sp>
      <p:sp>
        <p:nvSpPr>
          <p:cNvPr id="9" name="TextBox 8">
            <a:extLst>
              <a:ext uri="{FF2B5EF4-FFF2-40B4-BE49-F238E27FC236}">
                <a16:creationId xmlns:a16="http://schemas.microsoft.com/office/drawing/2014/main" id="{BDBC39F9-2DA9-42B1-B442-386C89B3BE9D}"/>
              </a:ext>
            </a:extLst>
          </p:cNvPr>
          <p:cNvSpPr txBox="1"/>
          <p:nvPr/>
        </p:nvSpPr>
        <p:spPr>
          <a:xfrm>
            <a:off x="4755821" y="4287697"/>
            <a:ext cx="2680361" cy="1643527"/>
          </a:xfrm>
          <a:prstGeom prst="rect">
            <a:avLst/>
          </a:prstGeom>
          <a:noFill/>
        </p:spPr>
        <p:txBody>
          <a:bodyPr wrap="square" rtlCol="0">
            <a:spAutoFit/>
          </a:bodyPr>
          <a:lstStyle/>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Select the machines to be migrated</a:t>
            </a:r>
          </a:p>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Create new configurations or choose existing storage, network, and subnet configurations</a:t>
            </a:r>
          </a:p>
          <a:p>
            <a:pPr marL="257176" indent="-257176" defTabSz="822960">
              <a:buFont typeface="Arial" panose="020B0604020202020204" pitchFamily="34" charset="0"/>
              <a:buChar char="•"/>
            </a:pP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a:p>
            <a:pPr marL="257176" indent="-257176" defTabSz="822960">
              <a:buFont typeface="Arial" panose="020B0604020202020204" pitchFamily="34" charset="0"/>
              <a:buChar char="•"/>
            </a:pP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2" name="TextBox 11">
            <a:extLst>
              <a:ext uri="{FF2B5EF4-FFF2-40B4-BE49-F238E27FC236}">
                <a16:creationId xmlns:a16="http://schemas.microsoft.com/office/drawing/2014/main" id="{DF1F3A7F-C126-4988-BD7F-9DC527F8DE9B}"/>
              </a:ext>
            </a:extLst>
          </p:cNvPr>
          <p:cNvSpPr txBox="1"/>
          <p:nvPr/>
        </p:nvSpPr>
        <p:spPr>
          <a:xfrm>
            <a:off x="8314534" y="4287697"/>
            <a:ext cx="2680361" cy="1200329"/>
          </a:xfrm>
          <a:prstGeom prst="rect">
            <a:avLst/>
          </a:prstGeom>
          <a:noFill/>
        </p:spPr>
        <p:txBody>
          <a:bodyPr wrap="square" rtlCol="0">
            <a:spAutoFit/>
          </a:bodyPr>
          <a:lstStyle/>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Perform migration testing on the configured machines</a:t>
            </a:r>
          </a:p>
          <a:p>
            <a:pPr marL="257176" indent="-257176" defTabSz="822960">
              <a:buFont typeface="Arial" panose="020B0604020202020204" pitchFamily="34" charset="0"/>
              <a:buChar char="•"/>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rPr>
              <a:t>Execute the migration</a:t>
            </a:r>
          </a:p>
          <a:p>
            <a:pPr marL="257176" indent="-257176" defTabSz="822960">
              <a:buFont typeface="Arial" panose="020B0604020202020204" pitchFamily="34" charset="0"/>
              <a:buChar char="•"/>
            </a:pP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a:p>
            <a:pPr marL="257176" indent="-257176" defTabSz="822960">
              <a:buFont typeface="Arial" panose="020B0604020202020204" pitchFamily="34" charset="0"/>
              <a:buChar char="•"/>
            </a:pP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3" name="Title 1">
            <a:extLst>
              <a:ext uri="{FF2B5EF4-FFF2-40B4-BE49-F238E27FC236}">
                <a16:creationId xmlns:a16="http://schemas.microsoft.com/office/drawing/2014/main" id="{A96182B0-D8A1-41BE-9C65-F50215F1D1D5}"/>
              </a:ext>
            </a:extLst>
          </p:cNvPr>
          <p:cNvSpPr txBox="1">
            <a:spLocks/>
          </p:cNvSpPr>
          <p:nvPr/>
        </p:nvSpPr>
        <p:spPr>
          <a:xfrm>
            <a:off x="1363980" y="671513"/>
            <a:ext cx="8448142" cy="1193006"/>
          </a:xfrm>
          <a:prstGeom prst="rect">
            <a:avLst/>
          </a:prstGeom>
        </p:spPr>
        <p:txBody>
          <a:bodyPr vert="horz" lIns="82296" tIns="41148" rIns="82296" bIns="41148" rtlCol="0" anchor="t">
            <a:normAutofit/>
          </a:bodyPr>
          <a:lstStyle>
            <a:lvl1pPr algn="l" defTabSz="822960" rtl="0" eaLnBrk="1" latinLnBrk="0" hangingPunct="1">
              <a:lnSpc>
                <a:spcPct val="90000"/>
              </a:lnSpc>
              <a:spcBef>
                <a:spcPct val="0"/>
              </a:spcBef>
              <a:buNone/>
              <a:defRPr sz="4320" kern="1200">
                <a:solidFill>
                  <a:srgbClr val="535353"/>
                </a:solidFill>
                <a:latin typeface="Raleway" charset="0"/>
                <a:ea typeface="Raleway" charset="0"/>
                <a:cs typeface="Raleway" charset="0"/>
              </a:defRPr>
            </a:lvl1pPr>
          </a:lstStyle>
          <a:p>
            <a:pPr defTabSz="740664"/>
            <a:r>
              <a:rPr lang="en-US" sz="2520" dirty="0">
                <a:latin typeface="Raleway" panose="020B0503030101060003" pitchFamily="34" charset="0"/>
                <a:ea typeface="Open Sans Light" panose="020B0306030504020204" pitchFamily="34" charset="0"/>
                <a:cs typeface="Open Sans Light" panose="020B0306030504020204" pitchFamily="34" charset="0"/>
              </a:rPr>
              <a:t>Steps to Migrate with ASR</a:t>
            </a:r>
          </a:p>
        </p:txBody>
      </p:sp>
    </p:spTree>
    <p:extLst>
      <p:ext uri="{BB962C8B-B14F-4D97-AF65-F5344CB8AC3E}">
        <p14:creationId xmlns:p14="http://schemas.microsoft.com/office/powerpoint/2010/main" val="3785696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endParaRPr lang="en-US" dirty="0"/>
          </a:p>
        </p:txBody>
      </p:sp>
      <p:sp>
        <p:nvSpPr>
          <p:cNvPr id="3" name="Text Placeholder 2"/>
          <p:cNvSpPr>
            <a:spLocks noGrp="1"/>
          </p:cNvSpPr>
          <p:nvPr>
            <p:ph type="body" sz="quarter" idx="3"/>
          </p:nvPr>
        </p:nvSpPr>
        <p:spPr/>
        <p:txBody>
          <a:bodyPr/>
          <a:lstStyle/>
          <a:p>
            <a:r>
              <a:rPr lang="en-US" dirty="0">
                <a:solidFill>
                  <a:srgbClr val="5E5E5E"/>
                </a:solidFill>
              </a:rPr>
              <a:t>Validate</a:t>
            </a:r>
          </a:p>
        </p:txBody>
      </p:sp>
      <p:sp>
        <p:nvSpPr>
          <p:cNvPr id="4" name="Content Placeholder 3"/>
          <p:cNvSpPr>
            <a:spLocks noGrp="1"/>
          </p:cNvSpPr>
          <p:nvPr>
            <p:ph sz="quarter" idx="4"/>
          </p:nvPr>
        </p:nvSpPr>
        <p:spPr/>
        <p:txBody>
          <a:bodyPr/>
          <a:lstStyle/>
          <a:p>
            <a:r>
              <a:rPr lang="en-US" dirty="0">
                <a:solidFill>
                  <a:srgbClr val="5E5E5E"/>
                </a:solidFill>
              </a:rPr>
              <a:t>Visualize connectivity between infrastructures</a:t>
            </a:r>
          </a:p>
          <a:p>
            <a:r>
              <a:rPr lang="en-US" dirty="0">
                <a:solidFill>
                  <a:srgbClr val="5E5E5E"/>
                </a:solidFill>
              </a:rPr>
              <a:t>Compare new state to historical state</a:t>
            </a:r>
          </a:p>
          <a:p>
            <a:r>
              <a:rPr lang="en-US" dirty="0">
                <a:solidFill>
                  <a:srgbClr val="5E5E5E"/>
                </a:solidFill>
              </a:rPr>
              <a:t>Validate application dependency</a:t>
            </a: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5434947" y="467540"/>
            <a:ext cx="1322107" cy="172628"/>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8" name="Oval 7"/>
            <p:cNvSpPr>
              <a:spLocks noChangeAspect="1"/>
            </p:cNvSpPr>
            <p:nvPr/>
          </p:nvSpPr>
          <p:spPr>
            <a:xfrm>
              <a:off x="6024316"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9" name="Oval 8"/>
            <p:cNvSpPr>
              <a:spLocks noChangeAspect="1"/>
            </p:cNvSpPr>
            <p:nvPr/>
          </p:nvSpPr>
          <p:spPr>
            <a:xfrm>
              <a:off x="6267017"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0" name="Oval 9"/>
            <p:cNvSpPr>
              <a:spLocks noChangeAspect="1"/>
            </p:cNvSpPr>
            <p:nvPr/>
          </p:nvSpPr>
          <p:spPr>
            <a:xfrm>
              <a:off x="6509719" y="590607"/>
              <a:ext cx="137160" cy="137160"/>
            </a:xfrm>
            <a:prstGeom prst="ellipse">
              <a:avLst/>
            </a:prstGeom>
            <a:solidFill>
              <a:schemeClr val="bg1"/>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6116" t="7396" r="56156" b="20087"/>
          <a:stretch/>
        </p:blipFill>
        <p:spPr>
          <a:xfrm>
            <a:off x="1362554" y="1685182"/>
            <a:ext cx="4644868" cy="4500464"/>
          </a:xfrm>
          <a:prstGeom prst="rect">
            <a:avLst/>
          </a:prstGeom>
        </p:spPr>
      </p:pic>
    </p:spTree>
    <p:extLst>
      <p:ext uri="{BB962C8B-B14F-4D97-AF65-F5344CB8AC3E}">
        <p14:creationId xmlns:p14="http://schemas.microsoft.com/office/powerpoint/2010/main" val="389825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3"/>
          </p:nvPr>
        </p:nvSpPr>
        <p:spPr/>
        <p:txBody>
          <a:bodyPr/>
          <a:lstStyle/>
          <a:p>
            <a:r>
              <a:rPr lang="en-US" dirty="0">
                <a:solidFill>
                  <a:srgbClr val="5E5E5E"/>
                </a:solidFill>
              </a:rPr>
              <a:t>Manage</a:t>
            </a:r>
          </a:p>
        </p:txBody>
      </p:sp>
      <p:sp>
        <p:nvSpPr>
          <p:cNvPr id="4" name="Content Placeholder 3"/>
          <p:cNvSpPr>
            <a:spLocks noGrp="1"/>
          </p:cNvSpPr>
          <p:nvPr>
            <p:ph sz="quarter" idx="4"/>
          </p:nvPr>
        </p:nvSpPr>
        <p:spPr/>
        <p:txBody>
          <a:bodyPr/>
          <a:lstStyle/>
          <a:p>
            <a:r>
              <a:rPr lang="en-US" dirty="0">
                <a:solidFill>
                  <a:srgbClr val="5E5E5E"/>
                </a:solidFill>
              </a:rPr>
              <a:t>Right-size cloud workloads</a:t>
            </a:r>
          </a:p>
          <a:p>
            <a:r>
              <a:rPr lang="en-US" dirty="0">
                <a:solidFill>
                  <a:srgbClr val="5E5E5E"/>
                </a:solidFill>
              </a:rPr>
              <a:t>Accurately plan capacity</a:t>
            </a:r>
          </a:p>
          <a:p>
            <a:r>
              <a:rPr lang="en-US" dirty="0">
                <a:solidFill>
                  <a:srgbClr val="5E5E5E"/>
                </a:solidFill>
              </a:rPr>
              <a:t>Analyze costs, filter billing data, and build  chargebacks</a:t>
            </a:r>
          </a:p>
        </p:txBody>
      </p:sp>
      <p:sp>
        <p:nvSpPr>
          <p:cNvPr id="5" name="Title 4"/>
          <p:cNvSpPr>
            <a:spLocks noGrp="1"/>
          </p:cNvSpPr>
          <p:nvPr>
            <p:ph type="title"/>
          </p:nvPr>
        </p:nvSpPr>
        <p:spPr/>
        <p:txBody>
          <a:bodyPr/>
          <a:lstStyle/>
          <a:p>
            <a:r>
              <a:rPr lang="en-US" dirty="0">
                <a:solidFill>
                  <a:srgbClr val="5E5E5E"/>
                </a:solidFill>
              </a:rPr>
              <a:t>THE CLOUD JOURNEY</a:t>
            </a:r>
          </a:p>
        </p:txBody>
      </p:sp>
      <p:grpSp>
        <p:nvGrpSpPr>
          <p:cNvPr id="12" name="Group 11"/>
          <p:cNvGrpSpPr/>
          <p:nvPr/>
        </p:nvGrpSpPr>
        <p:grpSpPr>
          <a:xfrm>
            <a:off x="5434947" y="467540"/>
            <a:ext cx="1322107" cy="172628"/>
            <a:chOff x="5545123" y="590607"/>
            <a:chExt cx="1101756" cy="143857"/>
          </a:xfrm>
        </p:grpSpPr>
        <p:cxnSp>
          <p:nvCxnSpPr>
            <p:cNvPr id="6" name="Straight Connector 5"/>
            <p:cNvCxnSpPr/>
            <p:nvPr/>
          </p:nvCxnSpPr>
          <p:spPr>
            <a:xfrm flipV="1">
              <a:off x="5682283" y="659185"/>
              <a:ext cx="827436" cy="669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Oval 6"/>
            <p:cNvSpPr>
              <a:spLocks noChangeAspect="1"/>
            </p:cNvSpPr>
            <p:nvPr/>
          </p:nvSpPr>
          <p:spPr>
            <a:xfrm>
              <a:off x="5781615"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8" name="Oval 7"/>
            <p:cNvSpPr>
              <a:spLocks noChangeAspect="1"/>
            </p:cNvSpPr>
            <p:nvPr/>
          </p:nvSpPr>
          <p:spPr>
            <a:xfrm>
              <a:off x="6024316"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9" name="Oval 8"/>
            <p:cNvSpPr>
              <a:spLocks noChangeAspect="1"/>
            </p:cNvSpPr>
            <p:nvPr/>
          </p:nvSpPr>
          <p:spPr>
            <a:xfrm>
              <a:off x="6267017" y="590607"/>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0" name="Oval 9"/>
            <p:cNvSpPr>
              <a:spLocks noChangeAspect="1"/>
            </p:cNvSpPr>
            <p:nvPr/>
          </p:nvSpPr>
          <p:spPr>
            <a:xfrm>
              <a:off x="6509719" y="590607"/>
              <a:ext cx="137160" cy="137160"/>
            </a:xfrm>
            <a:prstGeom prst="ellipse">
              <a:avLst/>
            </a:prstGeom>
            <a:solidFill>
              <a:srgbClr val="FD5E03"/>
            </a:solidFill>
            <a:ln>
              <a:solidFill>
                <a:srgbClr val="FD5E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sp>
          <p:nvSpPr>
            <p:cNvPr id="11" name="Oval 10"/>
            <p:cNvSpPr>
              <a:spLocks noChangeAspect="1"/>
            </p:cNvSpPr>
            <p:nvPr/>
          </p:nvSpPr>
          <p:spPr>
            <a:xfrm>
              <a:off x="5545123" y="597304"/>
              <a:ext cx="137160" cy="137160"/>
            </a:xfrm>
            <a:prstGeom prst="ellipse">
              <a:avLst/>
            </a:prstGeom>
            <a:solidFill>
              <a:srgbClr val="00A7FF"/>
            </a:solidFill>
            <a:ln>
              <a:solidFill>
                <a:srgbClr val="00A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48640"/>
              <a:endParaRPr lang="en-US" sz="1685" dirty="0">
                <a:solidFill>
                  <a:srgbClr val="FFFFFF"/>
                </a:solidFill>
                <a:latin typeface="Calibri"/>
              </a:endParaRPr>
            </a:p>
          </p:txBody>
        </p:sp>
      </p:grpSp>
      <p:pic>
        <p:nvPicPr>
          <p:cNvPr id="14" name="Picture 13"/>
          <p:cNvPicPr>
            <a:picLocks noChangeAspect="1"/>
          </p:cNvPicPr>
          <p:nvPr/>
        </p:nvPicPr>
        <p:blipFill>
          <a:blip r:embed="rId2"/>
          <a:stretch>
            <a:fillRect/>
          </a:stretch>
        </p:blipFill>
        <p:spPr>
          <a:xfrm>
            <a:off x="1235899" y="1681163"/>
            <a:ext cx="4647431" cy="4250150"/>
          </a:xfrm>
          <a:prstGeom prst="rect">
            <a:avLst/>
          </a:prstGeom>
        </p:spPr>
      </p:pic>
    </p:spTree>
    <p:extLst>
      <p:ext uri="{BB962C8B-B14F-4D97-AF65-F5344CB8AC3E}">
        <p14:creationId xmlns:p14="http://schemas.microsoft.com/office/powerpoint/2010/main" val="163528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D506-F745-4587-8587-54911B578C24}"/>
              </a:ext>
            </a:extLst>
          </p:cNvPr>
          <p:cNvSpPr>
            <a:spLocks noGrp="1"/>
          </p:cNvSpPr>
          <p:nvPr>
            <p:ph type="title"/>
          </p:nvPr>
        </p:nvSpPr>
        <p:spPr/>
        <p:txBody>
          <a:bodyPr/>
          <a:lstStyle/>
          <a:p>
            <a:r>
              <a:rPr lang="en-US" dirty="0" err="1"/>
              <a:t>Cloudamize</a:t>
            </a:r>
            <a:r>
              <a:rPr lang="en-US" dirty="0"/>
              <a:t> Agents Data Flow</a:t>
            </a:r>
          </a:p>
        </p:txBody>
      </p:sp>
      <p:sp>
        <p:nvSpPr>
          <p:cNvPr id="6" name="Oval 5">
            <a:extLst>
              <a:ext uri="{FF2B5EF4-FFF2-40B4-BE49-F238E27FC236}">
                <a16:creationId xmlns:a16="http://schemas.microsoft.com/office/drawing/2014/main" id="{65E1B150-9532-412C-88DB-85EE0920210D}"/>
              </a:ext>
            </a:extLst>
          </p:cNvPr>
          <p:cNvSpPr/>
          <p:nvPr/>
        </p:nvSpPr>
        <p:spPr>
          <a:xfrm>
            <a:off x="1592417" y="1864519"/>
            <a:ext cx="2161010" cy="2036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dirty="0">
              <a:solidFill>
                <a:prstClr val="white"/>
              </a:solidFill>
              <a:latin typeface="Calibri" panose="020F0502020204030204"/>
            </a:endParaRPr>
          </a:p>
        </p:txBody>
      </p:sp>
      <p:sp>
        <p:nvSpPr>
          <p:cNvPr id="8" name="Rectangle: Rounded Corners 7">
            <a:extLst>
              <a:ext uri="{FF2B5EF4-FFF2-40B4-BE49-F238E27FC236}">
                <a16:creationId xmlns:a16="http://schemas.microsoft.com/office/drawing/2014/main" id="{D552CCBF-101C-44E1-8309-6ED4E5B68472}"/>
              </a:ext>
            </a:extLst>
          </p:cNvPr>
          <p:cNvSpPr/>
          <p:nvPr/>
        </p:nvSpPr>
        <p:spPr>
          <a:xfrm>
            <a:off x="1716751" y="2515768"/>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9" name="Rectangle: Rounded Corners 8">
            <a:extLst>
              <a:ext uri="{FF2B5EF4-FFF2-40B4-BE49-F238E27FC236}">
                <a16:creationId xmlns:a16="http://schemas.microsoft.com/office/drawing/2014/main" id="{4399EA48-6198-4B12-8950-9BC125F6CF2B}"/>
              </a:ext>
            </a:extLst>
          </p:cNvPr>
          <p:cNvSpPr/>
          <p:nvPr/>
        </p:nvSpPr>
        <p:spPr>
          <a:xfrm>
            <a:off x="2735089" y="2515768"/>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10" name="Oval 9">
            <a:extLst>
              <a:ext uri="{FF2B5EF4-FFF2-40B4-BE49-F238E27FC236}">
                <a16:creationId xmlns:a16="http://schemas.microsoft.com/office/drawing/2014/main" id="{E519457F-2061-43F2-BA6D-9BC520880366}"/>
              </a:ext>
            </a:extLst>
          </p:cNvPr>
          <p:cNvSpPr/>
          <p:nvPr/>
        </p:nvSpPr>
        <p:spPr>
          <a:xfrm>
            <a:off x="1592417" y="4103484"/>
            <a:ext cx="2161010" cy="2036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prstClr val="white"/>
              </a:solidFill>
              <a:latin typeface="Calibri" panose="020F0502020204030204"/>
            </a:endParaRPr>
          </a:p>
        </p:txBody>
      </p:sp>
      <p:sp>
        <p:nvSpPr>
          <p:cNvPr id="11" name="Rectangle: Rounded Corners 10">
            <a:extLst>
              <a:ext uri="{FF2B5EF4-FFF2-40B4-BE49-F238E27FC236}">
                <a16:creationId xmlns:a16="http://schemas.microsoft.com/office/drawing/2014/main" id="{D2017652-154A-40FC-8400-0892091DA3D9}"/>
              </a:ext>
            </a:extLst>
          </p:cNvPr>
          <p:cNvSpPr/>
          <p:nvPr/>
        </p:nvSpPr>
        <p:spPr>
          <a:xfrm>
            <a:off x="1716751" y="4754731"/>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12" name="Rectangle: Rounded Corners 11">
            <a:extLst>
              <a:ext uri="{FF2B5EF4-FFF2-40B4-BE49-F238E27FC236}">
                <a16:creationId xmlns:a16="http://schemas.microsoft.com/office/drawing/2014/main" id="{0A01C8AB-A6F6-451E-A8EC-A068F4AC53E7}"/>
              </a:ext>
            </a:extLst>
          </p:cNvPr>
          <p:cNvSpPr/>
          <p:nvPr/>
        </p:nvSpPr>
        <p:spPr>
          <a:xfrm>
            <a:off x="2735089" y="4754731"/>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13" name="TextBox 12">
            <a:extLst>
              <a:ext uri="{FF2B5EF4-FFF2-40B4-BE49-F238E27FC236}">
                <a16:creationId xmlns:a16="http://schemas.microsoft.com/office/drawing/2014/main" id="{EF24FF3F-9437-4EED-8471-0536BF9F5814}"/>
              </a:ext>
            </a:extLst>
          </p:cNvPr>
          <p:cNvSpPr txBox="1"/>
          <p:nvPr/>
        </p:nvSpPr>
        <p:spPr>
          <a:xfrm>
            <a:off x="2332487" y="1965678"/>
            <a:ext cx="728232" cy="341632"/>
          </a:xfrm>
          <a:prstGeom prst="rect">
            <a:avLst/>
          </a:prstGeom>
          <a:noFill/>
        </p:spPr>
        <p:txBody>
          <a:bodyPr wrap="square" rtlCol="0">
            <a:spAutoFit/>
          </a:bodyPr>
          <a:lstStyle/>
          <a:p>
            <a:pPr defTabSz="822960">
              <a:defRPr/>
            </a:pPr>
            <a:r>
              <a:rPr lang="en-US" sz="1620" b="1" dirty="0">
                <a:solidFill>
                  <a:srgbClr val="E7E6E6"/>
                </a:solidFill>
                <a:latin typeface="Calibri" panose="020F0502020204030204"/>
              </a:rPr>
              <a:t>V</a:t>
            </a:r>
            <a:r>
              <a:rPr lang="en-US" sz="1440" b="1" dirty="0">
                <a:solidFill>
                  <a:srgbClr val="E7E6E6"/>
                </a:solidFill>
                <a:latin typeface="Open Sans Light" panose="020B0306030504020204" pitchFamily="34" charset="0"/>
                <a:ea typeface="Open Sans Light" panose="020B0306030504020204" pitchFamily="34" charset="0"/>
                <a:cs typeface="Open Sans Light" panose="020B0306030504020204" pitchFamily="34" charset="0"/>
              </a:rPr>
              <a:t>PN 1</a:t>
            </a:r>
          </a:p>
        </p:txBody>
      </p:sp>
      <p:sp>
        <p:nvSpPr>
          <p:cNvPr id="14" name="TextBox 13">
            <a:extLst>
              <a:ext uri="{FF2B5EF4-FFF2-40B4-BE49-F238E27FC236}">
                <a16:creationId xmlns:a16="http://schemas.microsoft.com/office/drawing/2014/main" id="{31233CBF-EFEF-4D78-B632-77AC482ADA5D}"/>
              </a:ext>
            </a:extLst>
          </p:cNvPr>
          <p:cNvSpPr txBox="1"/>
          <p:nvPr/>
        </p:nvSpPr>
        <p:spPr>
          <a:xfrm>
            <a:off x="2332487" y="4181964"/>
            <a:ext cx="728232" cy="341632"/>
          </a:xfrm>
          <a:prstGeom prst="rect">
            <a:avLst/>
          </a:prstGeom>
          <a:noFill/>
        </p:spPr>
        <p:txBody>
          <a:bodyPr wrap="square" rtlCol="0">
            <a:spAutoFit/>
          </a:bodyPr>
          <a:lstStyle/>
          <a:p>
            <a:pPr defTabSz="822960">
              <a:defRPr/>
            </a:pPr>
            <a:r>
              <a:rPr lang="en-US" sz="1620" b="1" dirty="0">
                <a:solidFill>
                  <a:srgbClr val="E7E6E6"/>
                </a:solidFill>
                <a:latin typeface="Calibri" panose="020F0502020204030204"/>
              </a:rPr>
              <a:t>V</a:t>
            </a:r>
            <a:r>
              <a:rPr lang="en-US" sz="1440" b="1" dirty="0">
                <a:solidFill>
                  <a:srgbClr val="E7E6E6"/>
                </a:solidFill>
                <a:latin typeface="Open Sans Light" panose="020B0306030504020204" pitchFamily="34" charset="0"/>
                <a:ea typeface="Open Sans Light" panose="020B0306030504020204" pitchFamily="34" charset="0"/>
                <a:cs typeface="Open Sans Light" panose="020B0306030504020204" pitchFamily="34" charset="0"/>
              </a:rPr>
              <a:t>PN 2</a:t>
            </a:r>
          </a:p>
        </p:txBody>
      </p:sp>
      <p:cxnSp>
        <p:nvCxnSpPr>
          <p:cNvPr id="16" name="Connector: Elbow 15">
            <a:extLst>
              <a:ext uri="{FF2B5EF4-FFF2-40B4-BE49-F238E27FC236}">
                <a16:creationId xmlns:a16="http://schemas.microsoft.com/office/drawing/2014/main" id="{361B1837-CE55-4B28-A23A-14FE08214A12}"/>
              </a:ext>
            </a:extLst>
          </p:cNvPr>
          <p:cNvCxnSpPr>
            <a:cxnSpLocks/>
            <a:stCxn id="8" idx="2"/>
          </p:cNvCxnSpPr>
          <p:nvPr/>
        </p:nvCxnSpPr>
        <p:spPr>
          <a:xfrm rot="16200000" flipH="1">
            <a:off x="3774397" y="1397025"/>
            <a:ext cx="322673" cy="354297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7EF8CF66-24C2-4F6E-8BF7-17D737DA5A6B}"/>
              </a:ext>
            </a:extLst>
          </p:cNvPr>
          <p:cNvCxnSpPr>
            <a:stCxn id="9" idx="2"/>
          </p:cNvCxnSpPr>
          <p:nvPr/>
        </p:nvCxnSpPr>
        <p:spPr>
          <a:xfrm rot="16200000" flipH="1">
            <a:off x="4283567" y="1906195"/>
            <a:ext cx="322673" cy="25246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73BB132D-E30E-4D81-A295-7884BE08202D}"/>
              </a:ext>
            </a:extLst>
          </p:cNvPr>
          <p:cNvCxnSpPr>
            <a:stCxn id="11" idx="2"/>
          </p:cNvCxnSpPr>
          <p:nvPr/>
        </p:nvCxnSpPr>
        <p:spPr>
          <a:xfrm rot="16200000" flipH="1">
            <a:off x="3122154" y="4288232"/>
            <a:ext cx="277265" cy="2193077"/>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66D2C7C6-4DE2-4FF0-8289-8B63705DCF13}"/>
              </a:ext>
            </a:extLst>
          </p:cNvPr>
          <p:cNvCxnSpPr>
            <a:stCxn id="12" idx="2"/>
          </p:cNvCxnSpPr>
          <p:nvPr/>
        </p:nvCxnSpPr>
        <p:spPr>
          <a:xfrm rot="16200000" flipH="1">
            <a:off x="3631322" y="4797403"/>
            <a:ext cx="277265" cy="1174739"/>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7CEB07-52FE-4FB0-8181-5F483713FF17}"/>
              </a:ext>
            </a:extLst>
          </p:cNvPr>
          <p:cNvCxnSpPr/>
          <p:nvPr/>
        </p:nvCxnSpPr>
        <p:spPr>
          <a:xfrm flipH="1" flipV="1">
            <a:off x="4325259" y="3329848"/>
            <a:ext cx="32066" cy="219355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F1E407D-CBC4-45FF-8309-5DB9CB621BC8}"/>
              </a:ext>
            </a:extLst>
          </p:cNvPr>
          <p:cNvSpPr txBox="1"/>
          <p:nvPr/>
        </p:nvSpPr>
        <p:spPr>
          <a:xfrm>
            <a:off x="3794612" y="2693109"/>
            <a:ext cx="1262069" cy="674031"/>
          </a:xfrm>
          <a:prstGeom prst="rect">
            <a:avLst/>
          </a:prstGeom>
          <a:noFill/>
        </p:spPr>
        <p:txBody>
          <a:bodyPr wrap="square" rtlCol="0">
            <a:spAutoFit/>
          </a:bodyPr>
          <a:lstStyle/>
          <a:p>
            <a:pPr defTabSz="822960">
              <a:defRPr/>
            </a:pPr>
            <a:r>
              <a:rPr lang="en-US" sz="126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pic>
        <p:nvPicPr>
          <p:cNvPr id="30" name="Picture 29">
            <a:extLst>
              <a:ext uri="{FF2B5EF4-FFF2-40B4-BE49-F238E27FC236}">
                <a16:creationId xmlns:a16="http://schemas.microsoft.com/office/drawing/2014/main" id="{ABAB8E0F-DC6A-4A5A-B537-D627DC426EC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7220" y="2619401"/>
            <a:ext cx="960325" cy="1484083"/>
          </a:xfrm>
          <a:prstGeom prst="rect">
            <a:avLst/>
          </a:prstGeom>
        </p:spPr>
      </p:pic>
      <p:sp>
        <p:nvSpPr>
          <p:cNvPr id="31" name="TextBox 30">
            <a:extLst>
              <a:ext uri="{FF2B5EF4-FFF2-40B4-BE49-F238E27FC236}">
                <a16:creationId xmlns:a16="http://schemas.microsoft.com/office/drawing/2014/main" id="{CA65AB06-77FD-491F-8521-BBBEF7127291}"/>
              </a:ext>
            </a:extLst>
          </p:cNvPr>
          <p:cNvSpPr txBox="1"/>
          <p:nvPr/>
        </p:nvSpPr>
        <p:spPr>
          <a:xfrm>
            <a:off x="5452923" y="4181964"/>
            <a:ext cx="1436807" cy="341632"/>
          </a:xfrm>
          <a:prstGeom prst="rect">
            <a:avLst/>
          </a:prstGeom>
          <a:noFill/>
        </p:spPr>
        <p:txBody>
          <a:bodyPr wrap="square" rtlCol="0">
            <a:spAutoFit/>
          </a:bodyPr>
          <a:lstStyle/>
          <a:p>
            <a:pPr algn="ctr" defTabSz="822960">
              <a:defRPr/>
            </a:pPr>
            <a:r>
              <a:rPr lang="en-US" sz="162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Corporate Proxy</a:t>
            </a:r>
          </a:p>
        </p:txBody>
      </p:sp>
      <p:cxnSp>
        <p:nvCxnSpPr>
          <p:cNvPr id="33" name="Straight Arrow Connector 32">
            <a:extLst>
              <a:ext uri="{FF2B5EF4-FFF2-40B4-BE49-F238E27FC236}">
                <a16:creationId xmlns:a16="http://schemas.microsoft.com/office/drawing/2014/main" id="{7264F4C3-FC21-4BA5-9384-38574D92845E}"/>
              </a:ext>
            </a:extLst>
          </p:cNvPr>
          <p:cNvCxnSpPr>
            <a:stCxn id="30" idx="3"/>
          </p:cNvCxnSpPr>
          <p:nvPr/>
        </p:nvCxnSpPr>
        <p:spPr>
          <a:xfrm flipV="1">
            <a:off x="6667545" y="3329846"/>
            <a:ext cx="2816999" cy="315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AA6290D-92B5-4B6E-8CEA-B47BD6C988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4543" y="2587806"/>
            <a:ext cx="960325" cy="1484083"/>
          </a:xfrm>
          <a:prstGeom prst="rect">
            <a:avLst/>
          </a:prstGeom>
        </p:spPr>
      </p:pic>
      <p:sp>
        <p:nvSpPr>
          <p:cNvPr id="35" name="TextBox 34">
            <a:extLst>
              <a:ext uri="{FF2B5EF4-FFF2-40B4-BE49-F238E27FC236}">
                <a16:creationId xmlns:a16="http://schemas.microsoft.com/office/drawing/2014/main" id="{DC82F213-CD69-4F1B-A69D-0B40660A3A2D}"/>
              </a:ext>
            </a:extLst>
          </p:cNvPr>
          <p:cNvSpPr txBox="1"/>
          <p:nvPr/>
        </p:nvSpPr>
        <p:spPr>
          <a:xfrm>
            <a:off x="9246302" y="4178997"/>
            <a:ext cx="1436807" cy="590931"/>
          </a:xfrm>
          <a:prstGeom prst="rect">
            <a:avLst/>
          </a:prstGeom>
          <a:noFill/>
        </p:spPr>
        <p:txBody>
          <a:bodyPr wrap="square" rtlCol="0">
            <a:spAutoFit/>
          </a:bodyPr>
          <a:lstStyle/>
          <a:p>
            <a:pPr algn="ctr" defTabSz="822960">
              <a:defRPr/>
            </a:pPr>
            <a:r>
              <a:rPr lang="en-US" sz="162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Cloudamize Server</a:t>
            </a:r>
          </a:p>
        </p:txBody>
      </p:sp>
      <p:sp>
        <p:nvSpPr>
          <p:cNvPr id="36" name="TextBox 35">
            <a:extLst>
              <a:ext uri="{FF2B5EF4-FFF2-40B4-BE49-F238E27FC236}">
                <a16:creationId xmlns:a16="http://schemas.microsoft.com/office/drawing/2014/main" id="{E4CB28C8-4731-4F76-ADB7-966D6B81E8ED}"/>
              </a:ext>
            </a:extLst>
          </p:cNvPr>
          <p:cNvSpPr txBox="1"/>
          <p:nvPr/>
        </p:nvSpPr>
        <p:spPr>
          <a:xfrm>
            <a:off x="6684400" y="2936744"/>
            <a:ext cx="1262069" cy="480131"/>
          </a:xfrm>
          <a:prstGeom prst="rect">
            <a:avLst/>
          </a:prstGeom>
          <a:noFill/>
        </p:spPr>
        <p:txBody>
          <a:bodyPr wrap="square" rtlCol="0">
            <a:spAutoFit/>
          </a:bodyPr>
          <a:lstStyle/>
          <a:p>
            <a:pPr defTabSz="822960">
              <a:defRPr/>
            </a:pPr>
            <a:r>
              <a:rPr lang="en-US" sz="126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Outbound 443 (TLS 1.2)</a:t>
            </a:r>
          </a:p>
        </p:txBody>
      </p:sp>
      <p:cxnSp>
        <p:nvCxnSpPr>
          <p:cNvPr id="38" name="Straight Connector 37">
            <a:extLst>
              <a:ext uri="{FF2B5EF4-FFF2-40B4-BE49-F238E27FC236}">
                <a16:creationId xmlns:a16="http://schemas.microsoft.com/office/drawing/2014/main" id="{2C4EDA5C-670D-43B7-AF64-58FA9C2D9F6E}"/>
              </a:ext>
            </a:extLst>
          </p:cNvPr>
          <p:cNvCxnSpPr>
            <a:cxnSpLocks/>
          </p:cNvCxnSpPr>
          <p:nvPr/>
        </p:nvCxnSpPr>
        <p:spPr>
          <a:xfrm>
            <a:off x="7913266" y="2012502"/>
            <a:ext cx="0" cy="267018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EC95D1A-F525-4FA9-A388-B56A8F4DE828}"/>
              </a:ext>
            </a:extLst>
          </p:cNvPr>
          <p:cNvSpPr txBox="1"/>
          <p:nvPr/>
        </p:nvSpPr>
        <p:spPr>
          <a:xfrm>
            <a:off x="7553983" y="1685933"/>
            <a:ext cx="928885" cy="286232"/>
          </a:xfrm>
          <a:prstGeom prst="rect">
            <a:avLst/>
          </a:prstGeom>
          <a:noFill/>
        </p:spPr>
        <p:txBody>
          <a:bodyPr wrap="square" rtlCol="0">
            <a:spAutoFit/>
          </a:bodyPr>
          <a:lstStyle/>
          <a:p>
            <a:pPr algn="ctr" defTabSz="822960">
              <a:defRPr/>
            </a:pPr>
            <a:r>
              <a:rPr lang="en-US" sz="1260" b="1" dirty="0">
                <a:solidFill>
                  <a:srgbClr val="ED7D31"/>
                </a:solidFill>
                <a:latin typeface="Open Sans Light" panose="020B0306030504020204" pitchFamily="34" charset="0"/>
                <a:ea typeface="Open Sans Light" panose="020B0306030504020204" pitchFamily="34" charset="0"/>
                <a:cs typeface="Open Sans Light" panose="020B0306030504020204" pitchFamily="34" charset="0"/>
              </a:rPr>
              <a:t>Firewall</a:t>
            </a:r>
          </a:p>
        </p:txBody>
      </p:sp>
    </p:spTree>
    <p:extLst>
      <p:ext uri="{BB962C8B-B14F-4D97-AF65-F5344CB8AC3E}">
        <p14:creationId xmlns:p14="http://schemas.microsoft.com/office/powerpoint/2010/main" val="2505074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ED506-F745-4587-8587-54911B578C24}"/>
              </a:ext>
            </a:extLst>
          </p:cNvPr>
          <p:cNvSpPr>
            <a:spLocks noGrp="1"/>
          </p:cNvSpPr>
          <p:nvPr>
            <p:ph type="title"/>
          </p:nvPr>
        </p:nvSpPr>
        <p:spPr/>
        <p:txBody>
          <a:bodyPr/>
          <a:lstStyle/>
          <a:p>
            <a:r>
              <a:rPr lang="en-US" dirty="0"/>
              <a:t>Cloudamize Agent-less Data Flow</a:t>
            </a:r>
          </a:p>
        </p:txBody>
      </p:sp>
      <p:sp>
        <p:nvSpPr>
          <p:cNvPr id="19" name="TextBox 18">
            <a:extLst>
              <a:ext uri="{FF2B5EF4-FFF2-40B4-BE49-F238E27FC236}">
                <a16:creationId xmlns:a16="http://schemas.microsoft.com/office/drawing/2014/main" id="{EDC64218-525E-46AD-8F2F-8DA480AA9018}"/>
              </a:ext>
            </a:extLst>
          </p:cNvPr>
          <p:cNvSpPr txBox="1"/>
          <p:nvPr/>
        </p:nvSpPr>
        <p:spPr>
          <a:xfrm>
            <a:off x="3097977" y="2243206"/>
            <a:ext cx="1575506" cy="258532"/>
          </a:xfrm>
          <a:prstGeom prst="rect">
            <a:avLst/>
          </a:prstGeom>
          <a:noFill/>
        </p:spPr>
        <p:txBody>
          <a:bodyPr wrap="square" rtlCol="0">
            <a:spAutoFit/>
          </a:bodyPr>
          <a:lstStyle/>
          <a:p>
            <a:pPr defTabSz="822960">
              <a:defRPr/>
            </a:pPr>
            <a:r>
              <a:rPr lang="en-US" sz="108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Inbound SSH / WMI</a:t>
            </a:r>
          </a:p>
        </p:txBody>
      </p:sp>
      <p:pic>
        <p:nvPicPr>
          <p:cNvPr id="20" name="Picture 19">
            <a:extLst>
              <a:ext uri="{FF2B5EF4-FFF2-40B4-BE49-F238E27FC236}">
                <a16:creationId xmlns:a16="http://schemas.microsoft.com/office/drawing/2014/main" id="{FA03C115-4C90-4A32-A351-70C1D82BB8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03663" y="1939915"/>
            <a:ext cx="751008" cy="1160605"/>
          </a:xfrm>
          <a:prstGeom prst="rect">
            <a:avLst/>
          </a:prstGeom>
        </p:spPr>
      </p:pic>
      <p:sp>
        <p:nvSpPr>
          <p:cNvPr id="21" name="TextBox 20">
            <a:extLst>
              <a:ext uri="{FF2B5EF4-FFF2-40B4-BE49-F238E27FC236}">
                <a16:creationId xmlns:a16="http://schemas.microsoft.com/office/drawing/2014/main" id="{00EDD6BC-0FC2-4112-A4B6-C2D6D3574F16}"/>
              </a:ext>
            </a:extLst>
          </p:cNvPr>
          <p:cNvSpPr txBox="1"/>
          <p:nvPr/>
        </p:nvSpPr>
        <p:spPr>
          <a:xfrm>
            <a:off x="4005540" y="3164577"/>
            <a:ext cx="1947252" cy="480131"/>
          </a:xfrm>
          <a:prstGeom prst="rect">
            <a:avLst/>
          </a:prstGeom>
          <a:noFill/>
        </p:spPr>
        <p:txBody>
          <a:bodyPr wrap="square" rtlCol="0">
            <a:spAutoFit/>
          </a:bodyPr>
          <a:lstStyle/>
          <a:p>
            <a:pPr algn="ctr" defTabSz="822960">
              <a:defRPr/>
            </a:pPr>
            <a:r>
              <a:rPr lang="en-US" sz="126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Cloudamize Agentless Data Collector 1</a:t>
            </a:r>
          </a:p>
        </p:txBody>
      </p:sp>
      <p:pic>
        <p:nvPicPr>
          <p:cNvPr id="23" name="Picture 22">
            <a:extLst>
              <a:ext uri="{FF2B5EF4-FFF2-40B4-BE49-F238E27FC236}">
                <a16:creationId xmlns:a16="http://schemas.microsoft.com/office/drawing/2014/main" id="{73D27816-6BD4-4926-8221-86BA159AB1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0472" y="2766233"/>
            <a:ext cx="960325" cy="1484083"/>
          </a:xfrm>
          <a:prstGeom prst="rect">
            <a:avLst/>
          </a:prstGeom>
        </p:spPr>
      </p:pic>
      <p:sp>
        <p:nvSpPr>
          <p:cNvPr id="24" name="TextBox 23">
            <a:extLst>
              <a:ext uri="{FF2B5EF4-FFF2-40B4-BE49-F238E27FC236}">
                <a16:creationId xmlns:a16="http://schemas.microsoft.com/office/drawing/2014/main" id="{7CF4ABCE-903C-44B4-9776-C52E0E27CEC1}"/>
              </a:ext>
            </a:extLst>
          </p:cNvPr>
          <p:cNvSpPr txBox="1"/>
          <p:nvPr/>
        </p:nvSpPr>
        <p:spPr>
          <a:xfrm>
            <a:off x="9681730" y="4357423"/>
            <a:ext cx="1436807" cy="286232"/>
          </a:xfrm>
          <a:prstGeom prst="rect">
            <a:avLst/>
          </a:prstGeom>
          <a:noFill/>
        </p:spPr>
        <p:txBody>
          <a:bodyPr wrap="square" rtlCol="0">
            <a:spAutoFit/>
          </a:bodyPr>
          <a:lstStyle/>
          <a:p>
            <a:pPr algn="ctr" defTabSz="822960">
              <a:defRPr/>
            </a:pPr>
            <a:r>
              <a:rPr lang="en-US" sz="126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Cloudamize Server</a:t>
            </a:r>
          </a:p>
        </p:txBody>
      </p:sp>
      <p:cxnSp>
        <p:nvCxnSpPr>
          <p:cNvPr id="26" name="Straight Connector 25">
            <a:extLst>
              <a:ext uri="{FF2B5EF4-FFF2-40B4-BE49-F238E27FC236}">
                <a16:creationId xmlns:a16="http://schemas.microsoft.com/office/drawing/2014/main" id="{425FF7F1-073C-40AA-982A-AD0ED53B3FF1}"/>
              </a:ext>
            </a:extLst>
          </p:cNvPr>
          <p:cNvCxnSpPr>
            <a:cxnSpLocks/>
          </p:cNvCxnSpPr>
          <p:nvPr/>
        </p:nvCxnSpPr>
        <p:spPr>
          <a:xfrm>
            <a:off x="9249386" y="1951789"/>
            <a:ext cx="0" cy="35631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C7D22D7-6342-4E7E-AF8E-02392E1B7B1A}"/>
              </a:ext>
            </a:extLst>
          </p:cNvPr>
          <p:cNvSpPr txBox="1"/>
          <p:nvPr/>
        </p:nvSpPr>
        <p:spPr>
          <a:xfrm>
            <a:off x="8890103" y="1625217"/>
            <a:ext cx="890836" cy="286232"/>
          </a:xfrm>
          <a:prstGeom prst="rect">
            <a:avLst/>
          </a:prstGeom>
          <a:noFill/>
        </p:spPr>
        <p:txBody>
          <a:bodyPr wrap="square" rtlCol="0">
            <a:spAutoFit/>
          </a:bodyPr>
          <a:lstStyle/>
          <a:p>
            <a:pPr algn="ctr" defTabSz="822960">
              <a:defRPr/>
            </a:pPr>
            <a:r>
              <a:rPr lang="en-US" sz="1260" b="1" dirty="0">
                <a:solidFill>
                  <a:srgbClr val="ED7D31"/>
                </a:solidFill>
                <a:latin typeface="Open Sans Light" panose="020B0306030504020204" pitchFamily="34" charset="0"/>
                <a:ea typeface="Open Sans Light" panose="020B0306030504020204" pitchFamily="34" charset="0"/>
                <a:cs typeface="Open Sans Light" panose="020B0306030504020204" pitchFamily="34" charset="0"/>
              </a:rPr>
              <a:t>Firewall</a:t>
            </a:r>
          </a:p>
        </p:txBody>
      </p:sp>
      <p:sp>
        <p:nvSpPr>
          <p:cNvPr id="28" name="Oval 27">
            <a:extLst>
              <a:ext uri="{FF2B5EF4-FFF2-40B4-BE49-F238E27FC236}">
                <a16:creationId xmlns:a16="http://schemas.microsoft.com/office/drawing/2014/main" id="{CF76A9E4-4E4A-442B-8451-B589512EFAB7}"/>
              </a:ext>
            </a:extLst>
          </p:cNvPr>
          <p:cNvSpPr/>
          <p:nvPr/>
        </p:nvSpPr>
        <p:spPr>
          <a:xfrm>
            <a:off x="986644" y="1837123"/>
            <a:ext cx="2161010" cy="2036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dirty="0">
              <a:solidFill>
                <a:prstClr val="white"/>
              </a:solidFill>
              <a:latin typeface="Calibri" panose="020F0502020204030204"/>
            </a:endParaRPr>
          </a:p>
        </p:txBody>
      </p:sp>
      <p:sp>
        <p:nvSpPr>
          <p:cNvPr id="29" name="Rectangle: Rounded Corners 28">
            <a:extLst>
              <a:ext uri="{FF2B5EF4-FFF2-40B4-BE49-F238E27FC236}">
                <a16:creationId xmlns:a16="http://schemas.microsoft.com/office/drawing/2014/main" id="{EE77C5F5-24FC-4D26-8EE2-03F3DE1C54B8}"/>
              </a:ext>
            </a:extLst>
          </p:cNvPr>
          <p:cNvSpPr/>
          <p:nvPr/>
        </p:nvSpPr>
        <p:spPr>
          <a:xfrm>
            <a:off x="1110977" y="2488372"/>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30" name="Rectangle: Rounded Corners 29">
            <a:extLst>
              <a:ext uri="{FF2B5EF4-FFF2-40B4-BE49-F238E27FC236}">
                <a16:creationId xmlns:a16="http://schemas.microsoft.com/office/drawing/2014/main" id="{D3CD3BCA-0D87-49B0-AD6F-DC684FF95E02}"/>
              </a:ext>
            </a:extLst>
          </p:cNvPr>
          <p:cNvSpPr/>
          <p:nvPr/>
        </p:nvSpPr>
        <p:spPr>
          <a:xfrm>
            <a:off x="2129315" y="2488372"/>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31" name="Oval 30">
            <a:extLst>
              <a:ext uri="{FF2B5EF4-FFF2-40B4-BE49-F238E27FC236}">
                <a16:creationId xmlns:a16="http://schemas.microsoft.com/office/drawing/2014/main" id="{6AD969CD-9AB8-4E25-B24F-4FB4BFF21457}"/>
              </a:ext>
            </a:extLst>
          </p:cNvPr>
          <p:cNvSpPr/>
          <p:nvPr/>
        </p:nvSpPr>
        <p:spPr>
          <a:xfrm>
            <a:off x="986644" y="4076088"/>
            <a:ext cx="2161010" cy="2036647"/>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US" sz="1620">
              <a:solidFill>
                <a:prstClr val="white"/>
              </a:solidFill>
              <a:latin typeface="Calibri" panose="020F0502020204030204"/>
            </a:endParaRPr>
          </a:p>
        </p:txBody>
      </p:sp>
      <p:sp>
        <p:nvSpPr>
          <p:cNvPr id="32" name="Rectangle: Rounded Corners 31">
            <a:extLst>
              <a:ext uri="{FF2B5EF4-FFF2-40B4-BE49-F238E27FC236}">
                <a16:creationId xmlns:a16="http://schemas.microsoft.com/office/drawing/2014/main" id="{FD24DC33-0DD1-4F0B-9B10-36C5EA94063D}"/>
              </a:ext>
            </a:extLst>
          </p:cNvPr>
          <p:cNvSpPr/>
          <p:nvPr/>
        </p:nvSpPr>
        <p:spPr>
          <a:xfrm>
            <a:off x="1110977" y="4727335"/>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Physical Machine</a:t>
            </a:r>
          </a:p>
        </p:txBody>
      </p:sp>
      <p:sp>
        <p:nvSpPr>
          <p:cNvPr id="33" name="Rectangle: Rounded Corners 32">
            <a:extLst>
              <a:ext uri="{FF2B5EF4-FFF2-40B4-BE49-F238E27FC236}">
                <a16:creationId xmlns:a16="http://schemas.microsoft.com/office/drawing/2014/main" id="{2E85B3CF-D31C-484E-9F5E-6AC0F5B6CBF8}"/>
              </a:ext>
            </a:extLst>
          </p:cNvPr>
          <p:cNvSpPr/>
          <p:nvPr/>
        </p:nvSpPr>
        <p:spPr>
          <a:xfrm>
            <a:off x="2129315" y="4727335"/>
            <a:ext cx="894995" cy="491407"/>
          </a:xfrm>
          <a:prstGeom prst="roundRect">
            <a:avLst/>
          </a:prstGeom>
          <a:solidFill>
            <a:schemeClr val="bg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r>
              <a:rPr lang="en-US" sz="108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Virtual Machine</a:t>
            </a:r>
          </a:p>
        </p:txBody>
      </p:sp>
      <p:sp>
        <p:nvSpPr>
          <p:cNvPr id="34" name="TextBox 33">
            <a:extLst>
              <a:ext uri="{FF2B5EF4-FFF2-40B4-BE49-F238E27FC236}">
                <a16:creationId xmlns:a16="http://schemas.microsoft.com/office/drawing/2014/main" id="{3F11F309-5379-4F91-BDFD-7BCE12DC5B01}"/>
              </a:ext>
            </a:extLst>
          </p:cNvPr>
          <p:cNvSpPr txBox="1"/>
          <p:nvPr/>
        </p:nvSpPr>
        <p:spPr>
          <a:xfrm>
            <a:off x="1629632" y="1915603"/>
            <a:ext cx="983939" cy="341632"/>
          </a:xfrm>
          <a:prstGeom prst="rect">
            <a:avLst/>
          </a:prstGeom>
          <a:noFill/>
        </p:spPr>
        <p:txBody>
          <a:bodyPr wrap="square" rtlCol="0">
            <a:spAutoFit/>
          </a:bodyPr>
          <a:lstStyle/>
          <a:p>
            <a:pPr defTabSz="822960">
              <a:defRPr/>
            </a:pPr>
            <a:r>
              <a:rPr lang="en-US" sz="1620" b="1" dirty="0">
                <a:solidFill>
                  <a:srgbClr val="E7E6E6"/>
                </a:solidFill>
                <a:latin typeface="Calibri" panose="020F0502020204030204"/>
              </a:rPr>
              <a:t>Subnet 1</a:t>
            </a:r>
            <a:endParaRPr lang="en-US" sz="1440" b="1" dirty="0">
              <a:solidFill>
                <a:srgbClr val="E7E6E6"/>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TextBox 34">
            <a:extLst>
              <a:ext uri="{FF2B5EF4-FFF2-40B4-BE49-F238E27FC236}">
                <a16:creationId xmlns:a16="http://schemas.microsoft.com/office/drawing/2014/main" id="{2D345FCD-27B5-402F-9789-2C80877A0F41}"/>
              </a:ext>
            </a:extLst>
          </p:cNvPr>
          <p:cNvSpPr txBox="1"/>
          <p:nvPr/>
        </p:nvSpPr>
        <p:spPr>
          <a:xfrm>
            <a:off x="1503384" y="4148817"/>
            <a:ext cx="1127527" cy="341632"/>
          </a:xfrm>
          <a:prstGeom prst="rect">
            <a:avLst/>
          </a:prstGeom>
          <a:noFill/>
        </p:spPr>
        <p:txBody>
          <a:bodyPr wrap="square" rtlCol="0">
            <a:spAutoFit/>
          </a:bodyPr>
          <a:lstStyle/>
          <a:p>
            <a:pPr algn="ctr" defTabSz="822960">
              <a:defRPr/>
            </a:pPr>
            <a:r>
              <a:rPr lang="en-US" sz="1620" b="1" dirty="0">
                <a:solidFill>
                  <a:srgbClr val="E7E6E6"/>
                </a:solidFill>
                <a:latin typeface="Calibri" panose="020F0502020204030204"/>
              </a:rPr>
              <a:t>Subnet 2</a:t>
            </a:r>
            <a:endParaRPr lang="en-US" sz="1440" b="1" dirty="0">
              <a:solidFill>
                <a:srgbClr val="E7E6E6"/>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43" name="Connector: Elbow 42">
            <a:extLst>
              <a:ext uri="{FF2B5EF4-FFF2-40B4-BE49-F238E27FC236}">
                <a16:creationId xmlns:a16="http://schemas.microsoft.com/office/drawing/2014/main" id="{AD4E6E2F-6D82-44C7-BAAA-D9CCDFB7E681}"/>
              </a:ext>
            </a:extLst>
          </p:cNvPr>
          <p:cNvCxnSpPr>
            <a:stCxn id="20" idx="1"/>
            <a:endCxn id="30" idx="2"/>
          </p:cNvCxnSpPr>
          <p:nvPr/>
        </p:nvCxnSpPr>
        <p:spPr>
          <a:xfrm rot="10800000" flipV="1">
            <a:off x="2576812" y="2520217"/>
            <a:ext cx="2026850" cy="459563"/>
          </a:xfrm>
          <a:prstGeom prst="bentConnector4">
            <a:avLst>
              <a:gd name="adj1" fmla="val 38961"/>
              <a:gd name="adj2" fmla="val 1710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8BC8271-92A8-4176-92E0-711D776BBA56}"/>
              </a:ext>
            </a:extLst>
          </p:cNvPr>
          <p:cNvCxnSpPr>
            <a:stCxn id="20" idx="1"/>
            <a:endCxn id="29" idx="2"/>
          </p:cNvCxnSpPr>
          <p:nvPr/>
        </p:nvCxnSpPr>
        <p:spPr>
          <a:xfrm rot="10800000" flipV="1">
            <a:off x="1558476" y="2520217"/>
            <a:ext cx="3045188" cy="459563"/>
          </a:xfrm>
          <a:prstGeom prst="bentConnector4">
            <a:avLst>
              <a:gd name="adj1" fmla="val 25932"/>
              <a:gd name="adj2" fmla="val 17104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0F94069B-E2D5-4EAB-9FA4-98949196A437}"/>
              </a:ext>
            </a:extLst>
          </p:cNvPr>
          <p:cNvCxnSpPr>
            <a:cxnSpLocks/>
            <a:stCxn id="20" idx="3"/>
            <a:endCxn id="85" idx="1"/>
          </p:cNvCxnSpPr>
          <p:nvPr/>
        </p:nvCxnSpPr>
        <p:spPr>
          <a:xfrm>
            <a:off x="5354670" y="2520217"/>
            <a:ext cx="1880054" cy="988057"/>
          </a:xfrm>
          <a:prstGeom prst="bentConnector3">
            <a:avLst>
              <a:gd name="adj1" fmla="val 8028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BCD714B3-E0EB-4882-BCBD-28104FDB7E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22694" y="4068229"/>
            <a:ext cx="751008" cy="1160605"/>
          </a:xfrm>
          <a:prstGeom prst="rect">
            <a:avLst/>
          </a:prstGeom>
        </p:spPr>
      </p:pic>
      <p:sp>
        <p:nvSpPr>
          <p:cNvPr id="50" name="TextBox 49">
            <a:extLst>
              <a:ext uri="{FF2B5EF4-FFF2-40B4-BE49-F238E27FC236}">
                <a16:creationId xmlns:a16="http://schemas.microsoft.com/office/drawing/2014/main" id="{108E70E7-E329-41DF-B8F0-D4A312D29CCC}"/>
              </a:ext>
            </a:extLst>
          </p:cNvPr>
          <p:cNvSpPr txBox="1"/>
          <p:nvPr/>
        </p:nvSpPr>
        <p:spPr>
          <a:xfrm>
            <a:off x="3996987" y="5279532"/>
            <a:ext cx="2002422" cy="480131"/>
          </a:xfrm>
          <a:prstGeom prst="rect">
            <a:avLst/>
          </a:prstGeom>
          <a:noFill/>
        </p:spPr>
        <p:txBody>
          <a:bodyPr wrap="square" rtlCol="0">
            <a:spAutoFit/>
          </a:bodyPr>
          <a:lstStyle/>
          <a:p>
            <a:pPr algn="ctr" defTabSz="822960">
              <a:defRPr/>
            </a:pPr>
            <a:r>
              <a:rPr lang="en-US" sz="126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Cloudamize Agentless Data Collector 2</a:t>
            </a:r>
          </a:p>
        </p:txBody>
      </p:sp>
      <p:cxnSp>
        <p:nvCxnSpPr>
          <p:cNvPr id="52" name="Connector: Elbow 51">
            <a:extLst>
              <a:ext uri="{FF2B5EF4-FFF2-40B4-BE49-F238E27FC236}">
                <a16:creationId xmlns:a16="http://schemas.microsoft.com/office/drawing/2014/main" id="{3FB0AD20-C9BB-45F0-83D9-4580A89393AE}"/>
              </a:ext>
            </a:extLst>
          </p:cNvPr>
          <p:cNvCxnSpPr>
            <a:stCxn id="49" idx="1"/>
            <a:endCxn id="33" idx="2"/>
          </p:cNvCxnSpPr>
          <p:nvPr/>
        </p:nvCxnSpPr>
        <p:spPr>
          <a:xfrm rot="10800000" flipV="1">
            <a:off x="2576812" y="4648531"/>
            <a:ext cx="2045882" cy="570212"/>
          </a:xfrm>
          <a:prstGeom prst="bentConnector4">
            <a:avLst>
              <a:gd name="adj1" fmla="val 39063"/>
              <a:gd name="adj2" fmla="val 13785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61A23D7-91D0-4BD6-8ABD-B2FAF2CB8542}"/>
              </a:ext>
            </a:extLst>
          </p:cNvPr>
          <p:cNvCxnSpPr>
            <a:stCxn id="49" idx="1"/>
            <a:endCxn id="32" idx="2"/>
          </p:cNvCxnSpPr>
          <p:nvPr/>
        </p:nvCxnSpPr>
        <p:spPr>
          <a:xfrm rot="10800000" flipV="1">
            <a:off x="1558476" y="4648531"/>
            <a:ext cx="3064220" cy="570212"/>
          </a:xfrm>
          <a:prstGeom prst="bentConnector4">
            <a:avLst>
              <a:gd name="adj1" fmla="val 26081"/>
              <a:gd name="adj2" fmla="val 13785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548F1033-EE21-4E46-82BA-90CFD44B1BE9}"/>
              </a:ext>
            </a:extLst>
          </p:cNvPr>
          <p:cNvCxnSpPr>
            <a:cxnSpLocks/>
            <a:stCxn id="49" idx="3"/>
            <a:endCxn id="85" idx="1"/>
          </p:cNvCxnSpPr>
          <p:nvPr/>
        </p:nvCxnSpPr>
        <p:spPr>
          <a:xfrm flipV="1">
            <a:off x="5373702" y="3508274"/>
            <a:ext cx="1861022" cy="1140258"/>
          </a:xfrm>
          <a:prstGeom prst="bentConnector3">
            <a:avLst>
              <a:gd name="adj1" fmla="val 7987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FB6786C3-3187-4750-9881-71A3F923FE23}"/>
              </a:ext>
            </a:extLst>
          </p:cNvPr>
          <p:cNvSpPr txBox="1"/>
          <p:nvPr/>
        </p:nvSpPr>
        <p:spPr>
          <a:xfrm>
            <a:off x="3099797" y="4348533"/>
            <a:ext cx="1575506" cy="258532"/>
          </a:xfrm>
          <a:prstGeom prst="rect">
            <a:avLst/>
          </a:prstGeom>
          <a:noFill/>
        </p:spPr>
        <p:txBody>
          <a:bodyPr wrap="square" rtlCol="0">
            <a:spAutoFit/>
          </a:bodyPr>
          <a:lstStyle/>
          <a:p>
            <a:pPr defTabSz="822960">
              <a:defRPr/>
            </a:pPr>
            <a:r>
              <a:rPr lang="en-US" sz="108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Inbound SSH / WMI</a:t>
            </a:r>
          </a:p>
        </p:txBody>
      </p:sp>
      <p:pic>
        <p:nvPicPr>
          <p:cNvPr id="85" name="Picture 84">
            <a:extLst>
              <a:ext uri="{FF2B5EF4-FFF2-40B4-BE49-F238E27FC236}">
                <a16:creationId xmlns:a16="http://schemas.microsoft.com/office/drawing/2014/main" id="{66881AF7-4D90-4CFA-AD49-9ABBDA1396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34725" y="2891812"/>
            <a:ext cx="797803" cy="1232923"/>
          </a:xfrm>
          <a:prstGeom prst="rect">
            <a:avLst/>
          </a:prstGeom>
        </p:spPr>
      </p:pic>
      <p:sp>
        <p:nvSpPr>
          <p:cNvPr id="90" name="TextBox 89">
            <a:extLst>
              <a:ext uri="{FF2B5EF4-FFF2-40B4-BE49-F238E27FC236}">
                <a16:creationId xmlns:a16="http://schemas.microsoft.com/office/drawing/2014/main" id="{E688DF4B-FF6A-4887-9265-99FAA1792E69}"/>
              </a:ext>
            </a:extLst>
          </p:cNvPr>
          <p:cNvSpPr txBox="1"/>
          <p:nvPr/>
        </p:nvSpPr>
        <p:spPr>
          <a:xfrm>
            <a:off x="6915223" y="4250315"/>
            <a:ext cx="1436807" cy="286232"/>
          </a:xfrm>
          <a:prstGeom prst="rect">
            <a:avLst/>
          </a:prstGeom>
          <a:noFill/>
        </p:spPr>
        <p:txBody>
          <a:bodyPr wrap="square" rtlCol="0">
            <a:spAutoFit/>
          </a:bodyPr>
          <a:lstStyle/>
          <a:p>
            <a:pPr algn="ctr" defTabSz="822960">
              <a:defRPr/>
            </a:pPr>
            <a:r>
              <a:rPr lang="en-US" sz="1260" b="1" dirty="0">
                <a:solidFill>
                  <a:srgbClr val="4472C4"/>
                </a:solidFill>
                <a:latin typeface="Open Sans Light" panose="020B0306030504020204" pitchFamily="34" charset="0"/>
                <a:ea typeface="Open Sans Light" panose="020B0306030504020204" pitchFamily="34" charset="0"/>
                <a:cs typeface="Open Sans Light" panose="020B0306030504020204" pitchFamily="34" charset="0"/>
              </a:rPr>
              <a:t>Corporate Proxy</a:t>
            </a:r>
          </a:p>
        </p:txBody>
      </p:sp>
      <p:cxnSp>
        <p:nvCxnSpPr>
          <p:cNvPr id="92" name="Straight Arrow Connector 91">
            <a:extLst>
              <a:ext uri="{FF2B5EF4-FFF2-40B4-BE49-F238E27FC236}">
                <a16:creationId xmlns:a16="http://schemas.microsoft.com/office/drawing/2014/main" id="{EF080256-3680-4063-97E1-D03FDFCE669E}"/>
              </a:ext>
            </a:extLst>
          </p:cNvPr>
          <p:cNvCxnSpPr>
            <a:stCxn id="85" idx="3"/>
            <a:endCxn id="23" idx="1"/>
          </p:cNvCxnSpPr>
          <p:nvPr/>
        </p:nvCxnSpPr>
        <p:spPr>
          <a:xfrm>
            <a:off x="8032528" y="3508274"/>
            <a:ext cx="188794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E9A479E-0FBA-456E-959E-630D65BD7573}"/>
              </a:ext>
            </a:extLst>
          </p:cNvPr>
          <p:cNvSpPr txBox="1"/>
          <p:nvPr/>
        </p:nvSpPr>
        <p:spPr>
          <a:xfrm>
            <a:off x="7987318" y="3100519"/>
            <a:ext cx="1262069" cy="424732"/>
          </a:xfrm>
          <a:prstGeom prst="rect">
            <a:avLst/>
          </a:prstGeom>
          <a:noFill/>
        </p:spPr>
        <p:txBody>
          <a:bodyPr wrap="square" rtlCol="0">
            <a:spAutoFit/>
          </a:bodyPr>
          <a:lstStyle/>
          <a:p>
            <a:pPr defTabSz="822960">
              <a:defRPr/>
            </a:pPr>
            <a:r>
              <a:rPr lang="en-US" sz="108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Outbound 443 (TLS 1.2)</a:t>
            </a:r>
          </a:p>
        </p:txBody>
      </p:sp>
      <p:sp>
        <p:nvSpPr>
          <p:cNvPr id="36" name="TextBox 35">
            <a:extLst>
              <a:ext uri="{FF2B5EF4-FFF2-40B4-BE49-F238E27FC236}">
                <a16:creationId xmlns:a16="http://schemas.microsoft.com/office/drawing/2014/main" id="{6675270D-2CDD-4FE2-BAC8-FBA95E7F5C1A}"/>
              </a:ext>
            </a:extLst>
          </p:cNvPr>
          <p:cNvSpPr txBox="1"/>
          <p:nvPr/>
        </p:nvSpPr>
        <p:spPr>
          <a:xfrm>
            <a:off x="5408926" y="1881748"/>
            <a:ext cx="1262069" cy="674031"/>
          </a:xfrm>
          <a:prstGeom prst="rect">
            <a:avLst/>
          </a:prstGeom>
          <a:noFill/>
        </p:spPr>
        <p:txBody>
          <a:bodyPr wrap="square" rtlCol="0">
            <a:spAutoFit/>
          </a:bodyPr>
          <a:lstStyle/>
          <a:p>
            <a:pPr defTabSz="822960">
              <a:defRPr/>
            </a:pPr>
            <a:r>
              <a:rPr lang="en-US" sz="126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sp>
        <p:nvSpPr>
          <p:cNvPr id="37" name="TextBox 36">
            <a:extLst>
              <a:ext uri="{FF2B5EF4-FFF2-40B4-BE49-F238E27FC236}">
                <a16:creationId xmlns:a16="http://schemas.microsoft.com/office/drawing/2014/main" id="{CAA88A12-F28F-4033-AB16-4B9ECF96A029}"/>
              </a:ext>
            </a:extLst>
          </p:cNvPr>
          <p:cNvSpPr txBox="1"/>
          <p:nvPr/>
        </p:nvSpPr>
        <p:spPr>
          <a:xfrm>
            <a:off x="5472026" y="4645980"/>
            <a:ext cx="1262069" cy="674031"/>
          </a:xfrm>
          <a:prstGeom prst="rect">
            <a:avLst/>
          </a:prstGeom>
          <a:noFill/>
        </p:spPr>
        <p:txBody>
          <a:bodyPr wrap="square" rtlCol="0">
            <a:spAutoFit/>
          </a:bodyPr>
          <a:lstStyle/>
          <a:p>
            <a:pPr defTabSz="822960">
              <a:defRPr/>
            </a:pPr>
            <a:r>
              <a:rPr lang="en-US" sz="1260" b="1"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Outbound 80 or 8080 / 443 (TLS 1.2)</a:t>
            </a:r>
          </a:p>
        </p:txBody>
      </p:sp>
    </p:spTree>
    <p:extLst>
      <p:ext uri="{BB962C8B-B14F-4D97-AF65-F5344CB8AC3E}">
        <p14:creationId xmlns:p14="http://schemas.microsoft.com/office/powerpoint/2010/main" val="2661307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1.png"/>
          <p:cNvPicPr/>
          <p:nvPr/>
        </p:nvPicPr>
        <p:blipFill>
          <a:blip r:embed="rId2">
            <a:extLst/>
          </a:blip>
          <a:stretch>
            <a:fillRect/>
          </a:stretch>
        </p:blipFill>
        <p:spPr>
          <a:xfrm>
            <a:off x="790329" y="-691848"/>
            <a:ext cx="10379284" cy="6977591"/>
          </a:xfrm>
          <a:prstGeom prst="rect">
            <a:avLst/>
          </a:prstGeom>
          <a:ln w="12700">
            <a:miter lim="400000"/>
          </a:ln>
        </p:spPr>
      </p:pic>
      <p:sp>
        <p:nvSpPr>
          <p:cNvPr id="6" name="Rectangle 5"/>
          <p:cNvSpPr/>
          <p:nvPr/>
        </p:nvSpPr>
        <p:spPr>
          <a:xfrm>
            <a:off x="6506965" y="4262705"/>
            <a:ext cx="4817252" cy="1729704"/>
          </a:xfrm>
          <a:prstGeom prst="rect">
            <a:avLst/>
          </a:prstGeom>
        </p:spPr>
        <p:txBody>
          <a:bodyPr wrap="square">
            <a:spAutoFit/>
          </a:bodyPr>
          <a:lstStyle/>
          <a:p>
            <a:pPr defTabSz="604272">
              <a:spcBef>
                <a:spcPts val="600"/>
              </a:spcBef>
              <a:buClr>
                <a:srgbClr val="0499FF"/>
              </a:buClr>
              <a:defRPr sz="1800"/>
            </a:pPr>
            <a:r>
              <a:rPr lang="en-US" sz="1440" b="1"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vCenter</a:t>
            </a:r>
            <a:r>
              <a:rPr lang="en-US" sz="1440" b="1"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 FAQ</a:t>
            </a:r>
          </a:p>
          <a:p>
            <a:pPr marL="205740" indent="-205740" defTabSz="604272">
              <a:spcBef>
                <a:spcPts val="600"/>
              </a:spcBef>
              <a:buClr>
                <a:srgbClr val="0499FF"/>
              </a:buClr>
              <a:buFont typeface="Arial" panose="020B0604020202020204" pitchFamily="34" charset="0"/>
              <a:buChar char="•"/>
              <a:defRPr sz="1800"/>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Read-only credentials must be created for each </a:t>
            </a:r>
            <a:r>
              <a:rPr lang="en-US" sz="1440"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vCenter</a:t>
            </a: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a:p>
            <a:pPr marL="205740" indent="-205740" defTabSz="604272">
              <a:spcBef>
                <a:spcPts val="600"/>
              </a:spcBef>
              <a:buClr>
                <a:srgbClr val="0499FF"/>
              </a:buClr>
              <a:buFont typeface="Arial" panose="020B0604020202020204" pitchFamily="34" charset="0"/>
              <a:buChar char="•"/>
              <a:defRPr sz="1800"/>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Data travels via </a:t>
            </a:r>
            <a:r>
              <a:rPr lang="en-US" sz="1440"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Cloudamize</a:t>
            </a: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 Proxy which can be installed either directly on the </a:t>
            </a:r>
            <a:r>
              <a:rPr lang="en-US" sz="1440"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vCenter</a:t>
            </a: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 machine or different VM</a:t>
            </a:r>
          </a:p>
          <a:p>
            <a:pPr marL="205740" indent="-205740" defTabSz="604272">
              <a:spcBef>
                <a:spcPts val="600"/>
              </a:spcBef>
              <a:buClr>
                <a:srgbClr val="0499FF"/>
              </a:buClr>
              <a:buFont typeface="Arial" panose="020B0604020202020204" pitchFamily="34" charset="0"/>
              <a:buChar char="•"/>
              <a:defRPr sz="1800"/>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The </a:t>
            </a:r>
            <a:r>
              <a:rPr lang="en-US" sz="1440"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Cloudamize</a:t>
            </a: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 Proxy is unique to each </a:t>
            </a:r>
            <a:r>
              <a:rPr lang="en-US" sz="1440" dirty="0" err="1">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vCenter</a:t>
            </a:r>
            <a:endPar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endParaRPr>
          </a:p>
          <a:p>
            <a:pPr marL="205740" indent="-205740" defTabSz="604272">
              <a:spcBef>
                <a:spcPts val="600"/>
              </a:spcBef>
              <a:buClr>
                <a:srgbClr val="0499FF"/>
              </a:buClr>
              <a:buFont typeface="Arial" panose="020B0604020202020204" pitchFamily="34" charset="0"/>
              <a:buChar char="•"/>
              <a:defRPr sz="1800"/>
            </a:pPr>
            <a:r>
              <a:rPr lang="en-US" sz="1440" dirty="0">
                <a:solidFill>
                  <a:srgbClr val="535353"/>
                </a:solidFill>
                <a:latin typeface="Open Sans Light" panose="020B0306030504020204" pitchFamily="34" charset="0"/>
                <a:ea typeface="Open Sans Light" panose="020B0306030504020204" pitchFamily="34" charset="0"/>
                <a:cs typeface="Open Sans Light" panose="020B0306030504020204" pitchFamily="34" charset="0"/>
                <a:sym typeface="Arial"/>
              </a:rPr>
              <a:t>The proxy communicates on 443 to IP 184.73.183.154</a:t>
            </a:r>
          </a:p>
        </p:txBody>
      </p:sp>
    </p:spTree>
    <p:extLst>
      <p:ext uri="{BB962C8B-B14F-4D97-AF65-F5344CB8AC3E}">
        <p14:creationId xmlns:p14="http://schemas.microsoft.com/office/powerpoint/2010/main" val="72295203"/>
      </p:ext>
    </p:extLst>
  </p:cSld>
  <p:clrMapOvr>
    <a:masterClrMapping/>
  </p:clrMapOvr>
</p:sld>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2.xml><?xml version="1.0" encoding="utf-8"?>
<a:theme xmlns:a="http://schemas.openxmlformats.org/drawingml/2006/main" name="Cloudamiz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Cloudamiz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Custom 3">
      <a:dk1>
        <a:srgbClr val="000000"/>
      </a:dk1>
      <a:lt1>
        <a:srgbClr val="FFFFFF"/>
      </a:lt1>
      <a:dk2>
        <a:srgbClr val="01A7FF"/>
      </a:dk2>
      <a:lt2>
        <a:srgbClr val="E7E6E6"/>
      </a:lt2>
      <a:accent1>
        <a:srgbClr val="0077B6"/>
      </a:accent1>
      <a:accent2>
        <a:srgbClr val="FC5E03"/>
      </a:accent2>
      <a:accent3>
        <a:srgbClr val="A5A5A5"/>
      </a:accent3>
      <a:accent4>
        <a:srgbClr val="FFC000"/>
      </a:accent4>
      <a:accent5>
        <a:srgbClr val="4472C4"/>
      </a:accent5>
      <a:accent6>
        <a:srgbClr val="70AD47"/>
      </a:accent6>
      <a:hlink>
        <a:srgbClr val="00A7FF"/>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1937</Words>
  <Application>Microsoft Office PowerPoint</Application>
  <PresentationFormat>Widescreen</PresentationFormat>
  <Paragraphs>301</Paragraphs>
  <Slides>44</Slides>
  <Notes>4</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44</vt:i4>
      </vt:variant>
    </vt:vector>
  </HeadingPairs>
  <TitlesOfParts>
    <vt:vector size="66" baseType="lpstr">
      <vt:lpstr>Arial</vt:lpstr>
      <vt:lpstr>Calibri</vt:lpstr>
      <vt:lpstr>Calibri Light</vt:lpstr>
      <vt:lpstr>Consolas</vt:lpstr>
      <vt:lpstr>Helvetica</vt:lpstr>
      <vt:lpstr>Open Sans Light</vt:lpstr>
      <vt:lpstr>Open Sans Semibold</vt:lpstr>
      <vt:lpstr>Proxima Nova</vt:lpstr>
      <vt:lpstr>Raleway</vt:lpstr>
      <vt:lpstr>Raleway SemiBold</vt:lpstr>
      <vt:lpstr>Segoe UI</vt:lpstr>
      <vt:lpstr>Segoe UI Light</vt:lpstr>
      <vt:lpstr>Segoe UI Semibold</vt:lpstr>
      <vt:lpstr>Segoe UI Semilight</vt:lpstr>
      <vt:lpstr>Times New Roman</vt:lpstr>
      <vt:lpstr>Wingdings</vt:lpstr>
      <vt:lpstr>5-50113_Microsoft_Ready_Light_Template</vt:lpstr>
      <vt:lpstr>Cloudamize</vt:lpstr>
      <vt:lpstr>1_Office Theme</vt:lpstr>
      <vt:lpstr>1_Cloudamize</vt:lpstr>
      <vt:lpstr>2_Office Theme</vt:lpstr>
      <vt:lpstr>1_C+E Deck</vt:lpstr>
      <vt:lpstr>VM Assessment with Cloudamize</vt:lpstr>
      <vt:lpstr>THE CLOUD JOURNEY</vt:lpstr>
      <vt:lpstr>THE CLOUD JOURNEY</vt:lpstr>
      <vt:lpstr>THE CLOUD JOURNEY</vt:lpstr>
      <vt:lpstr>THE CLOUD JOURNEY</vt:lpstr>
      <vt:lpstr>THE CLOUD JOURNEY</vt:lpstr>
      <vt:lpstr>Cloudamize Agents Data Flow</vt:lpstr>
      <vt:lpstr>Cloudamize Agent-less Data Flow</vt:lpstr>
      <vt:lpstr>PowerPoint Presentation</vt:lpstr>
      <vt:lpstr>Agent-less vs Agent-based</vt:lpstr>
      <vt:lpstr>Missing Features in Agent-less Approach</vt:lpstr>
      <vt:lpstr>Supported Systems</vt:lpstr>
      <vt:lpstr>Deploy Cloudamize vs Manual approach</vt:lpstr>
      <vt:lpstr>Agent Installation: vCenter</vt:lpstr>
      <vt:lpstr>Add vCenter</vt:lpstr>
      <vt:lpstr>Install vCenter Proxy</vt:lpstr>
      <vt:lpstr>How Does the vCenter Proxy Work? </vt:lpstr>
      <vt:lpstr>Agent Installation: HyperV / Windows</vt:lpstr>
      <vt:lpstr>Add HyperV/Windows Agent</vt:lpstr>
      <vt:lpstr>Agent Installation: Linux</vt:lpstr>
      <vt:lpstr>Add Linux Agent</vt:lpstr>
      <vt:lpstr>Route Agent Traffic via Internet Proxy</vt:lpstr>
      <vt:lpstr>Agentless Installation</vt:lpstr>
      <vt:lpstr>Minimum Hardware Requirements for Agentless Collector (up to 500 hosts)</vt:lpstr>
      <vt:lpstr>Cloudamize Agentless Data Collector: Setup</vt:lpstr>
      <vt:lpstr>Cloudamize Agentless Data Collector: Setup</vt:lpstr>
      <vt:lpstr>Cloudamize Agentless Data Collector: Setup</vt:lpstr>
      <vt:lpstr>Cloudamize Agentless Data Collector: Launch</vt:lpstr>
      <vt:lpstr>Configure Agentless Data Collection </vt:lpstr>
      <vt:lpstr>Identify Errors and Expedite Setup</vt:lpstr>
      <vt:lpstr>Change Credentials</vt:lpstr>
      <vt:lpstr>Start Assessment</vt:lpstr>
      <vt:lpstr>Confirm Assessment Summary</vt:lpstr>
      <vt:lpstr>User Region Selection</vt:lpstr>
      <vt:lpstr>Select Assessment Dates / Duration </vt:lpstr>
      <vt:lpstr>Review Cloudamize Results</vt:lpstr>
      <vt:lpstr>PowerPoint Presentation</vt:lpstr>
      <vt:lpstr>Application Dependencies  and complexity</vt:lpstr>
      <vt:lpstr>Move Groups &amp; ASR Readiness Analysis</vt:lpstr>
      <vt:lpstr>Build Initial Plan</vt:lpstr>
      <vt:lpstr>ASR Readiness Analysis</vt:lpstr>
      <vt:lpstr>ASR Readiness Report</vt:lpstr>
      <vt:lpstr>ASR Readiness by Move Group</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Cloudamize deployment options  </dc:title>
  <dc:creator>Naveen Vasireddy</dc:creator>
  <cp:lastModifiedBy>Kirill Kotlyarenko</cp:lastModifiedBy>
  <cp:revision>4</cp:revision>
  <dcterms:created xsi:type="dcterms:W3CDTF">2018-06-01T17:20:59Z</dcterms:created>
  <dcterms:modified xsi:type="dcterms:W3CDTF">2018-06-05T05:26:22Z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2018-06-05T05:26:20.1587237Z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